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1" r:id="rId8"/>
    <p:sldId id="262" r:id="rId9"/>
    <p:sldId id="265" r:id="rId10"/>
    <p:sldId id="272" r:id="rId11"/>
    <p:sldId id="266" r:id="rId12"/>
    <p:sldId id="273" r:id="rId13"/>
    <p:sldId id="278" r:id="rId14"/>
    <p:sldId id="267" r:id="rId15"/>
    <p:sldId id="274" r:id="rId16"/>
    <p:sldId id="268" r:id="rId17"/>
    <p:sldId id="275" r:id="rId18"/>
    <p:sldId id="269" r:id="rId19"/>
    <p:sldId id="276" r:id="rId20"/>
    <p:sldId id="277" r:id="rId21"/>
    <p:sldId id="270" r:id="rId22"/>
    <p:sldId id="271"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735A60-BB65-43D7-A83E-CA9FC0A64E3F}"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00E6-AA9F-43CA-A068-6845E1E77F5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735A60-BB65-43D7-A83E-CA9FC0A64E3F}"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00E6-AA9F-43CA-A068-6845E1E77F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735A60-BB65-43D7-A83E-CA9FC0A64E3F}"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00E6-AA9F-43CA-A068-6845E1E77F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735A60-BB65-43D7-A83E-CA9FC0A64E3F}"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00E6-AA9F-43CA-A068-6845E1E77F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735A60-BB65-43D7-A83E-CA9FC0A64E3F}" type="datetimeFigureOut">
              <a:rPr lang="en-US" smtClean="0"/>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B000E6-AA9F-43CA-A068-6845E1E77F5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735A60-BB65-43D7-A83E-CA9FC0A64E3F}"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000E6-AA9F-43CA-A068-6845E1E77F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735A60-BB65-43D7-A83E-CA9FC0A64E3F}" type="datetimeFigureOut">
              <a:rPr lang="en-US" smtClean="0"/>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B000E6-AA9F-43CA-A068-6845E1E77F5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735A60-BB65-43D7-A83E-CA9FC0A64E3F}" type="datetimeFigureOut">
              <a:rPr lang="en-US" smtClean="0"/>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B000E6-AA9F-43CA-A068-6845E1E77F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35A60-BB65-43D7-A83E-CA9FC0A64E3F}" type="datetimeFigureOut">
              <a:rPr lang="en-US" smtClean="0"/>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B000E6-AA9F-43CA-A068-6845E1E77F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35A60-BB65-43D7-A83E-CA9FC0A64E3F}"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000E6-AA9F-43CA-A068-6845E1E77F5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35A60-BB65-43D7-A83E-CA9FC0A64E3F}" type="datetimeFigureOut">
              <a:rPr lang="en-US" smtClean="0"/>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B000E6-AA9F-43CA-A068-6845E1E77F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B735A60-BB65-43D7-A83E-CA9FC0A64E3F}" type="datetimeFigureOut">
              <a:rPr lang="en-US" smtClean="0"/>
              <a:t>5/5/2015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8B000E6-AA9F-43CA-A068-6845E1E77F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 First Impressions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4263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Paragraph 1</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much time do people need to make first impressions?</a:t>
            </a:r>
          </a:p>
          <a:p>
            <a:pPr marL="514350" indent="-514350">
              <a:buFont typeface="+mj-lt"/>
              <a:buAutoNum type="arabicPeriod"/>
            </a:pPr>
            <a:r>
              <a:rPr lang="en-US" dirty="0" smtClean="0"/>
              <a:t>What do people notice in others to get first impressions?</a:t>
            </a:r>
          </a:p>
          <a:p>
            <a:pPr marL="514350" indent="-514350">
              <a:buFont typeface="+mj-lt"/>
              <a:buAutoNum type="arabicPeriod"/>
            </a:pPr>
            <a:r>
              <a:rPr lang="en-US" dirty="0" smtClean="0"/>
              <a:t>Why are first impressions important?</a:t>
            </a:r>
            <a:endParaRPr lang="en-US" dirty="0"/>
          </a:p>
        </p:txBody>
      </p:sp>
    </p:spTree>
    <p:extLst>
      <p:ext uri="{BB962C8B-B14F-4D97-AF65-F5344CB8AC3E}">
        <p14:creationId xmlns:p14="http://schemas.microsoft.com/office/powerpoint/2010/main" val="3838848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Paragraph 2</a:t>
            </a:r>
            <a:endParaRPr lang="en-US" dirty="0"/>
          </a:p>
        </p:txBody>
      </p:sp>
      <p:sp>
        <p:nvSpPr>
          <p:cNvPr id="3" name="Content Placeholder 2"/>
          <p:cNvSpPr>
            <a:spLocks noGrp="1"/>
          </p:cNvSpPr>
          <p:nvPr>
            <p:ph idx="1"/>
          </p:nvPr>
        </p:nvSpPr>
        <p:spPr/>
        <p:txBody>
          <a:bodyPr>
            <a:normAutofit/>
          </a:bodyPr>
          <a:lstStyle/>
          <a:p>
            <a:r>
              <a:rPr lang="en-US" dirty="0" smtClean="0"/>
              <a:t>Studies show that the </a:t>
            </a:r>
            <a:r>
              <a:rPr lang="en-US" i="1" dirty="0" smtClean="0"/>
              <a:t>primacy effect </a:t>
            </a:r>
            <a:r>
              <a:rPr lang="en-US" dirty="0" smtClean="0"/>
              <a:t>is an important part of first impressions. The primacy effect is the idea that the first impression is very difficult to change. After the first meeting, two people may interact again and learn more about each other, but the early impressions they formed will influence their feelings about each other in the future. For example, if a person has a good first impression of someone, he or she  probably will not notice bad things about the person later. However, if that person has a bad first impression, he or she will probably notice mostly bad things in the future.</a:t>
            </a:r>
            <a:endParaRPr lang="en-US" dirty="0"/>
          </a:p>
        </p:txBody>
      </p:sp>
    </p:spTree>
    <p:extLst>
      <p:ext uri="{BB962C8B-B14F-4D97-AF65-F5344CB8AC3E}">
        <p14:creationId xmlns:p14="http://schemas.microsoft.com/office/powerpoint/2010/main" val="219546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Paragraph 2</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“Primacy Effect”?</a:t>
            </a:r>
          </a:p>
          <a:p>
            <a:pPr marL="514350" indent="-514350">
              <a:buFont typeface="+mj-lt"/>
              <a:buAutoNum type="arabicPeriod"/>
            </a:pPr>
            <a:r>
              <a:rPr lang="en-US" dirty="0" smtClean="0"/>
              <a:t>Why is it important?</a:t>
            </a:r>
          </a:p>
          <a:p>
            <a:pPr marL="514350" indent="-514350">
              <a:buFont typeface="+mj-lt"/>
              <a:buAutoNum type="arabicPeriod"/>
            </a:pPr>
            <a:r>
              <a:rPr lang="en-US" dirty="0" smtClean="0"/>
              <a:t>Can you give examples of Primacy effect?</a:t>
            </a:r>
            <a:endParaRPr lang="en-US" dirty="0"/>
          </a:p>
        </p:txBody>
      </p:sp>
    </p:spTree>
    <p:extLst>
      <p:ext uri="{BB962C8B-B14F-4D97-AF65-F5344CB8AC3E}">
        <p14:creationId xmlns:p14="http://schemas.microsoft.com/office/powerpoint/2010/main" val="288814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3</a:t>
            </a:r>
            <a:endParaRPr lang="en-US" dirty="0"/>
          </a:p>
        </p:txBody>
      </p:sp>
      <p:sp>
        <p:nvSpPr>
          <p:cNvPr id="3" name="Content Placeholder 2"/>
          <p:cNvSpPr>
            <a:spLocks noGrp="1"/>
          </p:cNvSpPr>
          <p:nvPr>
            <p:ph idx="1"/>
          </p:nvPr>
        </p:nvSpPr>
        <p:spPr/>
        <p:txBody>
          <a:bodyPr/>
          <a:lstStyle/>
          <a:p>
            <a:r>
              <a:rPr lang="en-US" dirty="0" smtClean="0"/>
              <a:t>Another interesting part of first impressions is that people act how others expect them to act. This is called a self-fulfilling prophecy. Research by Snyder and Swann supports this idea (1978). In that study, partners played a game together. The partners did not know one another, so the researchers told each player about his partner. </a:t>
            </a:r>
            <a:endParaRPr lang="en-US" dirty="0"/>
          </a:p>
        </p:txBody>
      </p:sp>
    </p:spTree>
    <p:extLst>
      <p:ext uri="{BB962C8B-B14F-4D97-AF65-F5344CB8AC3E}">
        <p14:creationId xmlns:p14="http://schemas.microsoft.com/office/powerpoint/2010/main" val="43507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52519" t="21428" r="6910" b="58634"/>
          <a:stretch/>
        </p:blipFill>
        <p:spPr>
          <a:xfrm>
            <a:off x="1233055" y="3905553"/>
            <a:ext cx="6310745" cy="2509843"/>
          </a:xfrm>
          <a:prstGeom prst="rect">
            <a:avLst/>
          </a:prstGeom>
        </p:spPr>
      </p:pic>
      <p:sp>
        <p:nvSpPr>
          <p:cNvPr id="5" name="TextBox 4"/>
          <p:cNvSpPr txBox="1"/>
          <p:nvPr/>
        </p:nvSpPr>
        <p:spPr>
          <a:xfrm>
            <a:off x="1033398" y="533400"/>
            <a:ext cx="7391399" cy="3046988"/>
          </a:xfrm>
          <a:prstGeom prst="rect">
            <a:avLst/>
          </a:prstGeom>
          <a:noFill/>
        </p:spPr>
        <p:txBody>
          <a:bodyPr wrap="square" rtlCol="0">
            <a:spAutoFit/>
          </a:bodyPr>
          <a:lstStyle/>
          <a:p>
            <a:r>
              <a:rPr lang="en-US" sz="2400" dirty="0" smtClean="0"/>
              <a:t>… 3</a:t>
            </a:r>
          </a:p>
          <a:p>
            <a:r>
              <a:rPr lang="en-US" sz="2400" dirty="0" smtClean="0"/>
              <a:t>Sometimes they s</a:t>
            </a:r>
            <a:r>
              <a:rPr lang="en-US" sz="2400" dirty="0" smtClean="0"/>
              <a:t>aid </a:t>
            </a:r>
            <a:r>
              <a:rPr lang="en-US" sz="2400" dirty="0" smtClean="0"/>
              <a:t>positive, or good  things about a partner. Sometimes they said negative or bad things. The result of the study showed that  players acted friendly when they expected their partners to be friendly, but they acted unfriendly when they expected their partners to be unfriendly. (See Figure 1.1) The players’ expectations influenced how they acted toward one another.</a:t>
            </a:r>
            <a:endParaRPr lang="en-US" sz="2400" dirty="0"/>
          </a:p>
        </p:txBody>
      </p:sp>
    </p:spTree>
    <p:extLst>
      <p:ext uri="{BB962C8B-B14F-4D97-AF65-F5344CB8AC3E}">
        <p14:creationId xmlns:p14="http://schemas.microsoft.com/office/powerpoint/2010/main" val="2123688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Paragraph 3</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‘self-fulfilling prophecy’?</a:t>
            </a:r>
          </a:p>
          <a:p>
            <a:pPr marL="514350" indent="-514350">
              <a:buFont typeface="+mj-lt"/>
              <a:buAutoNum type="arabicPeriod"/>
            </a:pPr>
            <a:r>
              <a:rPr lang="en-US" dirty="0" smtClean="0"/>
              <a:t>Who conducted a research about this?</a:t>
            </a:r>
          </a:p>
          <a:p>
            <a:pPr marL="514350" indent="-514350">
              <a:buFont typeface="+mj-lt"/>
              <a:buAutoNum type="arabicPeriod"/>
            </a:pPr>
            <a:r>
              <a:rPr lang="en-US" dirty="0" smtClean="0"/>
              <a:t>What is the result of the research?</a:t>
            </a:r>
            <a:endParaRPr lang="en-US" dirty="0"/>
          </a:p>
        </p:txBody>
      </p:sp>
    </p:spTree>
    <p:extLst>
      <p:ext uri="{BB962C8B-B14F-4D97-AF65-F5344CB8AC3E}">
        <p14:creationId xmlns:p14="http://schemas.microsoft.com/office/powerpoint/2010/main" val="2166240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4</a:t>
            </a:r>
            <a:endParaRPr lang="en-US" dirty="0"/>
          </a:p>
        </p:txBody>
      </p:sp>
      <p:sp>
        <p:nvSpPr>
          <p:cNvPr id="3" name="Content Placeholder 2"/>
          <p:cNvSpPr>
            <a:spLocks noGrp="1"/>
          </p:cNvSpPr>
          <p:nvPr>
            <p:ph idx="1"/>
          </p:nvPr>
        </p:nvSpPr>
        <p:spPr/>
        <p:txBody>
          <a:bodyPr>
            <a:normAutofit/>
          </a:bodyPr>
          <a:lstStyle/>
          <a:p>
            <a:r>
              <a:rPr lang="en-US" dirty="0" smtClean="0"/>
              <a:t>A related study by Michael </a:t>
            </a:r>
            <a:r>
              <a:rPr lang="en-US" dirty="0" err="1" smtClean="0"/>
              <a:t>Sunnafrank</a:t>
            </a:r>
            <a:r>
              <a:rPr lang="en-US" dirty="0" smtClean="0"/>
              <a:t> (2004) showed that when people first meet, they quickly make predictions about what kind of relationship they will have. </a:t>
            </a:r>
            <a:r>
              <a:rPr lang="en-US" dirty="0" err="1" smtClean="0"/>
              <a:t>Sunnafrank</a:t>
            </a:r>
            <a:r>
              <a:rPr lang="en-US" dirty="0" smtClean="0"/>
              <a:t> found that these predictions had a strong impact on future relationships. In his study of 164 first-year college students, </a:t>
            </a:r>
            <a:r>
              <a:rPr lang="en-US" dirty="0" err="1" smtClean="0"/>
              <a:t>Sunnafrank</a:t>
            </a:r>
            <a:r>
              <a:rPr lang="en-US" dirty="0" smtClean="0"/>
              <a:t> found that when students predicted they could be friends, they sat closer together in class and interacted more. As a result, they actually became friends. In other words, they mad their predictions come true.</a:t>
            </a:r>
            <a:endParaRPr lang="en-US" dirty="0"/>
          </a:p>
        </p:txBody>
      </p:sp>
    </p:spTree>
    <p:extLst>
      <p:ext uri="{BB962C8B-B14F-4D97-AF65-F5344CB8AC3E}">
        <p14:creationId xmlns:p14="http://schemas.microsoft.com/office/powerpoint/2010/main" val="2701340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paragraph 4</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According to Michael </a:t>
            </a:r>
            <a:r>
              <a:rPr lang="en-US" dirty="0" err="1" smtClean="0"/>
              <a:t>Sunnafrank’s</a:t>
            </a:r>
            <a:r>
              <a:rPr lang="en-US" dirty="0" smtClean="0"/>
              <a:t> study, what do people quickly make when they first meet people?</a:t>
            </a:r>
          </a:p>
          <a:p>
            <a:pPr marL="514350" indent="-514350">
              <a:buFont typeface="+mj-lt"/>
              <a:buAutoNum type="arabicPeriod"/>
            </a:pPr>
            <a:r>
              <a:rPr lang="en-US" dirty="0" smtClean="0"/>
              <a:t>Why are these predictions important?</a:t>
            </a:r>
          </a:p>
          <a:p>
            <a:pPr marL="514350" indent="-514350">
              <a:buFont typeface="+mj-lt"/>
              <a:buAutoNum type="arabicPeriod"/>
            </a:pPr>
            <a:r>
              <a:rPr lang="en-US" dirty="0" smtClean="0"/>
              <a:t>Can you give more explanation about </a:t>
            </a:r>
            <a:r>
              <a:rPr lang="en-US" dirty="0" err="1" smtClean="0"/>
              <a:t>Sunnafrank’s</a:t>
            </a:r>
            <a:r>
              <a:rPr lang="en-US" dirty="0" smtClean="0"/>
              <a:t> study? (How many respondents are involved?; what is the result of the study?)</a:t>
            </a:r>
            <a:endParaRPr lang="en-US" dirty="0"/>
          </a:p>
        </p:txBody>
      </p:sp>
    </p:spTree>
    <p:extLst>
      <p:ext uri="{BB962C8B-B14F-4D97-AF65-F5344CB8AC3E}">
        <p14:creationId xmlns:p14="http://schemas.microsoft.com/office/powerpoint/2010/main" val="346587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5</a:t>
            </a:r>
            <a:endParaRPr lang="en-US" dirty="0"/>
          </a:p>
        </p:txBody>
      </p:sp>
      <p:sp>
        <p:nvSpPr>
          <p:cNvPr id="3" name="Content Placeholder 2"/>
          <p:cNvSpPr>
            <a:spLocks noGrp="1"/>
          </p:cNvSpPr>
          <p:nvPr>
            <p:ph idx="1"/>
          </p:nvPr>
        </p:nvSpPr>
        <p:spPr/>
        <p:txBody>
          <a:bodyPr>
            <a:normAutofit lnSpcReduction="10000"/>
          </a:bodyPr>
          <a:lstStyle/>
          <a:p>
            <a:r>
              <a:rPr lang="en-US" dirty="0" smtClean="0"/>
              <a:t>Clearly, first impressions are very important in forming relationships, because they influence the expectations people have of one another and how they behave toward one another.</a:t>
            </a:r>
          </a:p>
          <a:p>
            <a:endParaRPr lang="en-US" dirty="0"/>
          </a:p>
          <a:p>
            <a:r>
              <a:rPr lang="en-US" dirty="0" smtClean="0"/>
              <a:t>Snyder. M., &amp; Swann, WB (1978). Behavioral confirmation in social interaction: From social perception to social reality, Journal of Experimental Social Psychology, 14; 148-162</a:t>
            </a:r>
          </a:p>
          <a:p>
            <a:r>
              <a:rPr lang="en-US" dirty="0" err="1" smtClean="0"/>
              <a:t>Sunnafrank</a:t>
            </a:r>
            <a:r>
              <a:rPr lang="en-US" dirty="0" smtClean="0"/>
              <a:t>, M., &amp; Ramirez, A (2004). At first sight: Persistent relational effects of get-</a:t>
            </a:r>
            <a:r>
              <a:rPr lang="en-US" dirty="0" err="1" smtClean="0"/>
              <a:t>acquanted</a:t>
            </a:r>
            <a:r>
              <a:rPr lang="en-US" dirty="0" smtClean="0"/>
              <a:t> conversations. Journal of Social and Personal Relationship</a:t>
            </a:r>
            <a:endParaRPr lang="en-US" dirty="0"/>
          </a:p>
        </p:txBody>
      </p:sp>
    </p:spTree>
    <p:extLst>
      <p:ext uri="{BB962C8B-B14F-4D97-AF65-F5344CB8AC3E}">
        <p14:creationId xmlns:p14="http://schemas.microsoft.com/office/powerpoint/2010/main" val="2140623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Paragraph 5</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Are first impressions important in forming relationships?</a:t>
            </a:r>
          </a:p>
          <a:p>
            <a:pPr marL="514350" indent="-514350">
              <a:buFont typeface="+mj-lt"/>
              <a:buAutoNum type="arabicPeriod"/>
            </a:pPr>
            <a:r>
              <a:rPr lang="en-US" dirty="0" smtClean="0"/>
              <a:t>Why are first impressions important?</a:t>
            </a:r>
            <a:endParaRPr lang="en-US" dirty="0"/>
          </a:p>
        </p:txBody>
      </p:sp>
    </p:spTree>
    <p:extLst>
      <p:ext uri="{BB962C8B-B14F-4D97-AF65-F5344CB8AC3E}">
        <p14:creationId xmlns:p14="http://schemas.microsoft.com/office/powerpoint/2010/main" val="448619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Warming Up</a:t>
            </a:r>
            <a:endParaRPr lang="en-US" dirty="0"/>
          </a:p>
        </p:txBody>
      </p:sp>
      <p:pic>
        <p:nvPicPr>
          <p:cNvPr id="6" name="Content Placeholder 5" descr="http://socialcheck.com/media/blog/Firstimpressions.jpg"/>
          <p:cNvPicPr>
            <a:picLocks noGrp="1"/>
          </p:cNvPicPr>
          <p:nvPr>
            <p:ph sz="half" idx="1"/>
          </p:nvPr>
        </p:nvPicPr>
        <p:blipFill rotWithShape="1">
          <a:blip r:embed="rId2">
            <a:extLst>
              <a:ext uri="{28A0092B-C50C-407E-A947-70E740481C1C}">
                <a14:useLocalDpi xmlns:a14="http://schemas.microsoft.com/office/drawing/2010/main" val="0"/>
              </a:ext>
            </a:extLst>
          </a:blip>
          <a:stretch/>
        </p:blipFill>
        <p:spPr bwMode="auto">
          <a:xfrm>
            <a:off x="457200" y="2517775"/>
            <a:ext cx="4038600" cy="3028950"/>
          </a:xfrm>
          <a:prstGeom prst="rect">
            <a:avLst/>
          </a:prstGeom>
          <a:noFill/>
          <a:ln>
            <a:noFill/>
          </a:ln>
          <a:extLst>
            <a:ext uri="{53640926-AAD7-44D8-BBD7-CCE9431645EC}">
              <a14:shadowObscured xmlns:a14="http://schemas.microsoft.com/office/drawing/2010/main"/>
            </a:ext>
          </a:extLst>
        </p:spPr>
      </p:pic>
      <p:sp>
        <p:nvSpPr>
          <p:cNvPr id="5" name="Content Placeholder 4"/>
          <p:cNvSpPr>
            <a:spLocks noGrp="1"/>
          </p:cNvSpPr>
          <p:nvPr>
            <p:ph sz="half" idx="2"/>
          </p:nvPr>
        </p:nvSpPr>
        <p:spPr/>
        <p:txBody>
          <a:bodyPr/>
          <a:lstStyle/>
          <a:p>
            <a:r>
              <a:rPr lang="en-US" dirty="0"/>
              <a:t>What’s your first impression about the person?</a:t>
            </a:r>
          </a:p>
          <a:p>
            <a:r>
              <a:rPr lang="en-US" dirty="0" smtClean="0"/>
              <a:t>Do you think he is experienced or inexperienced doctor?</a:t>
            </a:r>
          </a:p>
          <a:p>
            <a:r>
              <a:rPr lang="en-US" dirty="0" smtClean="0"/>
              <a:t>How can you tell?</a:t>
            </a:r>
          </a:p>
          <a:p>
            <a:r>
              <a:rPr lang="en-US" dirty="0" smtClean="0"/>
              <a:t>Can </a:t>
            </a:r>
            <a:r>
              <a:rPr lang="en-US" dirty="0"/>
              <a:t>you trust this person?</a:t>
            </a:r>
          </a:p>
          <a:p>
            <a:pPr marL="0" indent="0">
              <a:buNone/>
            </a:pPr>
            <a:endParaRPr lang="en-US" dirty="0"/>
          </a:p>
        </p:txBody>
      </p:sp>
    </p:spTree>
    <p:extLst>
      <p:ext uri="{BB962C8B-B14F-4D97-AF65-F5344CB8AC3E}">
        <p14:creationId xmlns:p14="http://schemas.microsoft.com/office/powerpoint/2010/main" val="3086551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More Comprehension Questions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2277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029736"/>
          </a:xfrm>
        </p:spPr>
        <p:txBody>
          <a:bodyPr/>
          <a:lstStyle/>
          <a:p>
            <a:r>
              <a:rPr lang="en-US" dirty="0" smtClean="0"/>
              <a:t>Number 1</a:t>
            </a:r>
            <a:endParaRPr lang="en-US" dirty="0"/>
          </a:p>
        </p:txBody>
      </p:sp>
      <p:sp>
        <p:nvSpPr>
          <p:cNvPr id="3" name="Content Placeholder 2"/>
          <p:cNvSpPr>
            <a:spLocks noGrp="1"/>
          </p:cNvSpPr>
          <p:nvPr>
            <p:ph idx="1"/>
          </p:nvPr>
        </p:nvSpPr>
        <p:spPr>
          <a:xfrm>
            <a:off x="1043492" y="2323652"/>
            <a:ext cx="6957508" cy="4000948"/>
          </a:xfrm>
        </p:spPr>
        <p:txBody>
          <a:bodyPr>
            <a:normAutofit lnSpcReduction="10000"/>
          </a:bodyPr>
          <a:lstStyle/>
          <a:p>
            <a:pPr marL="0" lvl="0" indent="0">
              <a:buNone/>
            </a:pPr>
            <a:r>
              <a:rPr lang="en-US" dirty="0" smtClean="0"/>
              <a:t>Which statement contains </a:t>
            </a:r>
            <a:r>
              <a:rPr lang="en-US" dirty="0"/>
              <a:t>the main idea of the essay?</a:t>
            </a:r>
          </a:p>
          <a:p>
            <a:pPr marL="514350" lvl="0" indent="-514350">
              <a:buAutoNum type="alphaLcPeriod"/>
            </a:pPr>
            <a:r>
              <a:rPr lang="en-US" dirty="0" smtClean="0"/>
              <a:t>When </a:t>
            </a:r>
            <a:r>
              <a:rPr lang="en-US" dirty="0"/>
              <a:t>people meet for the first time, they make first impressions of one another in a few </a:t>
            </a:r>
            <a:r>
              <a:rPr lang="en-US" dirty="0" smtClean="0"/>
              <a:t>seconds.</a:t>
            </a:r>
          </a:p>
          <a:p>
            <a:pPr marL="514350" lvl="0" indent="-514350">
              <a:buAutoNum type="alphaLcPeriod"/>
            </a:pPr>
            <a:r>
              <a:rPr lang="en-US" dirty="0" smtClean="0"/>
              <a:t>To </a:t>
            </a:r>
            <a:r>
              <a:rPr lang="en-US" dirty="0"/>
              <a:t>do this, they notice clothes, body shape, the way the person talks and expressions he or she </a:t>
            </a:r>
            <a:r>
              <a:rPr lang="en-US" dirty="0" smtClean="0"/>
              <a:t>makes.</a:t>
            </a:r>
          </a:p>
          <a:p>
            <a:pPr marL="514350" lvl="0" indent="-514350">
              <a:buAutoNum type="alphaLcPeriod"/>
            </a:pPr>
            <a:r>
              <a:rPr lang="en-US" dirty="0" smtClean="0"/>
              <a:t>Research </a:t>
            </a:r>
            <a:r>
              <a:rPr lang="en-US" dirty="0"/>
              <a:t>shows that first impressions are very important because they have a strong impact on forming relationships.</a:t>
            </a:r>
          </a:p>
        </p:txBody>
      </p:sp>
    </p:spTree>
    <p:extLst>
      <p:ext uri="{BB962C8B-B14F-4D97-AF65-F5344CB8AC3E}">
        <p14:creationId xmlns:p14="http://schemas.microsoft.com/office/powerpoint/2010/main" val="3732995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458634" cy="1143000"/>
          </a:xfrm>
        </p:spPr>
        <p:txBody>
          <a:bodyPr>
            <a:noAutofit/>
          </a:bodyPr>
          <a:lstStyle/>
          <a:p>
            <a:r>
              <a:rPr lang="en-US" sz="2800" dirty="0" smtClean="0"/>
              <a:t>Matching Paragraphs and Main ideas</a:t>
            </a:r>
            <a:br>
              <a:rPr lang="en-US" sz="2800" dirty="0" smtClean="0"/>
            </a:br>
            <a:r>
              <a:rPr lang="en-US" sz="2800" dirty="0" smtClean="0"/>
              <a:t>(note: two paragraphs have the same main idea)</a:t>
            </a:r>
            <a:endParaRPr lang="en-US" sz="2800" dirty="0"/>
          </a:p>
        </p:txBody>
      </p:sp>
      <p:sp>
        <p:nvSpPr>
          <p:cNvPr id="4" name="Content Placeholder 3"/>
          <p:cNvSpPr>
            <a:spLocks noGrp="1"/>
          </p:cNvSpPr>
          <p:nvPr>
            <p:ph sz="half" idx="1"/>
          </p:nvPr>
        </p:nvSpPr>
        <p:spPr>
          <a:xfrm>
            <a:off x="762000" y="2313432"/>
            <a:ext cx="3700272" cy="3782568"/>
          </a:xfrm>
          <a:prstGeom prst="rect">
            <a:avLst/>
          </a:prstGeom>
        </p:spPr>
        <p:txBody>
          <a:bodyPr>
            <a:normAutofit fontScale="77500" lnSpcReduction="20000"/>
          </a:bodyPr>
          <a:lstStyle/>
          <a:p>
            <a:pPr marL="514350" lvl="0" indent="-514350">
              <a:buAutoNum type="alphaUcPeriod"/>
            </a:pPr>
            <a:r>
              <a:rPr lang="en-US" dirty="0" smtClean="0"/>
              <a:t>People’s </a:t>
            </a:r>
            <a:r>
              <a:rPr lang="en-US" dirty="0"/>
              <a:t>expectations can influence how a person </a:t>
            </a:r>
            <a:r>
              <a:rPr lang="en-US" dirty="0" smtClean="0"/>
              <a:t>acts.</a:t>
            </a:r>
          </a:p>
          <a:p>
            <a:pPr marL="514350" lvl="0" indent="-514350">
              <a:buAutoNum type="alphaUcPeriod"/>
            </a:pPr>
            <a:r>
              <a:rPr lang="en-US" dirty="0" smtClean="0"/>
              <a:t>First </a:t>
            </a:r>
            <a:r>
              <a:rPr lang="en-US" dirty="0"/>
              <a:t>impressions are very important in forming </a:t>
            </a:r>
            <a:r>
              <a:rPr lang="en-US" dirty="0" smtClean="0"/>
              <a:t>relationships.</a:t>
            </a:r>
          </a:p>
          <a:p>
            <a:pPr marL="514350" lvl="0" indent="-514350">
              <a:buAutoNum type="alphaUcPeriod"/>
            </a:pPr>
            <a:r>
              <a:rPr lang="en-US" dirty="0" smtClean="0"/>
              <a:t>A </a:t>
            </a:r>
            <a:r>
              <a:rPr lang="en-US" dirty="0"/>
              <a:t>first impression is not easy to </a:t>
            </a:r>
            <a:r>
              <a:rPr lang="en-US" dirty="0" smtClean="0"/>
              <a:t>change.</a:t>
            </a:r>
          </a:p>
          <a:p>
            <a:pPr marL="514350" lvl="0" indent="-514350">
              <a:buAutoNum type="alphaUcPeriod"/>
            </a:pPr>
            <a:r>
              <a:rPr lang="en-US" dirty="0" smtClean="0"/>
              <a:t>People </a:t>
            </a:r>
            <a:r>
              <a:rPr lang="en-US" dirty="0"/>
              <a:t>act on their predictions to make the relationship they expect.</a:t>
            </a:r>
          </a:p>
        </p:txBody>
      </p:sp>
      <p:sp>
        <p:nvSpPr>
          <p:cNvPr id="5" name="Content Placeholder 4"/>
          <p:cNvSpPr>
            <a:spLocks noGrp="1"/>
          </p:cNvSpPr>
          <p:nvPr>
            <p:ph sz="half" idx="2"/>
          </p:nvPr>
        </p:nvSpPr>
        <p:spPr>
          <a:xfrm>
            <a:off x="4800600" y="2313430"/>
            <a:ext cx="3505200" cy="3782570"/>
          </a:xfrm>
          <a:prstGeom prst="rect">
            <a:avLst/>
          </a:prstGeom>
        </p:spPr>
        <p:txBody>
          <a:bodyPr>
            <a:normAutofit fontScale="77500" lnSpcReduction="20000"/>
          </a:bodyPr>
          <a:lstStyle/>
          <a:p>
            <a:pPr marL="0" indent="0">
              <a:buNone/>
            </a:pPr>
            <a:r>
              <a:rPr lang="en-US" dirty="0" smtClean="0"/>
              <a:t>2. Paragraph 1: _____</a:t>
            </a:r>
          </a:p>
          <a:p>
            <a:pPr marL="0" indent="0">
              <a:buNone/>
            </a:pPr>
            <a:endParaRPr lang="en-US" dirty="0"/>
          </a:p>
          <a:p>
            <a:pPr marL="0" indent="0">
              <a:buNone/>
            </a:pPr>
            <a:r>
              <a:rPr lang="en-US" dirty="0" smtClean="0"/>
              <a:t>3. Paragraph 2: _____</a:t>
            </a:r>
          </a:p>
          <a:p>
            <a:pPr marL="0" indent="0">
              <a:buNone/>
            </a:pPr>
            <a:endParaRPr lang="en-US" dirty="0"/>
          </a:p>
          <a:p>
            <a:pPr marL="0" indent="0">
              <a:buNone/>
            </a:pPr>
            <a:r>
              <a:rPr lang="en-US" dirty="0" smtClean="0"/>
              <a:t>4. Paragraph 3: _____</a:t>
            </a:r>
          </a:p>
          <a:p>
            <a:pPr marL="0" indent="0">
              <a:buNone/>
            </a:pPr>
            <a:endParaRPr lang="en-US" dirty="0"/>
          </a:p>
          <a:p>
            <a:pPr marL="0" indent="0">
              <a:buNone/>
            </a:pPr>
            <a:r>
              <a:rPr lang="en-US" dirty="0" smtClean="0"/>
              <a:t>5. Paragraph 4: _____</a:t>
            </a:r>
          </a:p>
          <a:p>
            <a:pPr marL="0" indent="0">
              <a:buNone/>
            </a:pPr>
            <a:endParaRPr lang="en-US" dirty="0"/>
          </a:p>
          <a:p>
            <a:pPr marL="0" indent="0">
              <a:buNone/>
            </a:pPr>
            <a:r>
              <a:rPr lang="en-US" dirty="0" smtClean="0"/>
              <a:t>6. Paragraph 5: _____</a:t>
            </a:r>
          </a:p>
          <a:p>
            <a:pPr marL="0" indent="0">
              <a:buNone/>
            </a:pPr>
            <a:endParaRPr lang="en-US" dirty="0"/>
          </a:p>
        </p:txBody>
      </p:sp>
    </p:spTree>
    <p:extLst>
      <p:ext uri="{BB962C8B-B14F-4D97-AF65-F5344CB8AC3E}">
        <p14:creationId xmlns:p14="http://schemas.microsoft.com/office/powerpoint/2010/main" val="3712989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400" b="1" dirty="0" smtClean="0">
                <a:effectLst>
                  <a:outerShdw blurRad="38100" dist="38100" dir="2700000" algn="tl">
                    <a:srgbClr val="000000">
                      <a:alpha val="43137"/>
                    </a:srgbClr>
                  </a:outerShdw>
                </a:effectLst>
              </a:rPr>
              <a:t>Writing</a:t>
            </a:r>
            <a:endParaRPr lang="en-US" sz="4400"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9413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Writing Task</a:t>
            </a:r>
            <a:endParaRPr lang="en-US" b="1" dirty="0"/>
          </a:p>
        </p:txBody>
      </p:sp>
      <p:sp>
        <p:nvSpPr>
          <p:cNvPr id="3" name="Content Placeholder 2"/>
          <p:cNvSpPr>
            <a:spLocks noGrp="1"/>
          </p:cNvSpPr>
          <p:nvPr>
            <p:ph idx="1"/>
          </p:nvPr>
        </p:nvSpPr>
        <p:spPr>
          <a:xfrm>
            <a:off x="1066800" y="1981200"/>
            <a:ext cx="7109908" cy="3924748"/>
          </a:xfrm>
        </p:spPr>
        <p:txBody>
          <a:bodyPr>
            <a:normAutofit lnSpcReduction="10000"/>
          </a:bodyPr>
          <a:lstStyle/>
          <a:p>
            <a:r>
              <a:rPr lang="en-US" dirty="0" smtClean="0"/>
              <a:t>Now, write what you think will influence the first impression! (Pick 3 points to discuss in your essay)</a:t>
            </a:r>
          </a:p>
          <a:p>
            <a:endParaRPr lang="en-US" dirty="0"/>
          </a:p>
          <a:p>
            <a:r>
              <a:rPr lang="en-US" dirty="0" smtClean="0"/>
              <a:t>In our opinion, the following three points can influence first impression. First, ____. (Reason and example 1). Another influencing factor is ____. (Reason and example 2). Finally, _____ can influence first impression. (Reason and example 3). Therefore, to make good first impression, we need to ____, ___ and ___</a:t>
            </a:r>
            <a:endParaRPr lang="en-US" dirty="0"/>
          </a:p>
        </p:txBody>
      </p:sp>
    </p:spTree>
    <p:extLst>
      <p:ext uri="{BB962C8B-B14F-4D97-AF65-F5344CB8AC3E}">
        <p14:creationId xmlns:p14="http://schemas.microsoft.com/office/powerpoint/2010/main" val="3440191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sandrasembel.weebly.com</a:t>
            </a:r>
            <a:endParaRPr lang="en-US" dirty="0"/>
          </a:p>
        </p:txBody>
      </p:sp>
      <p:sp>
        <p:nvSpPr>
          <p:cNvPr id="3" name="Content Placeholder 2"/>
          <p:cNvSpPr>
            <a:spLocks noGrp="1"/>
          </p:cNvSpPr>
          <p:nvPr>
            <p:ph idx="1"/>
          </p:nvPr>
        </p:nvSpPr>
        <p:spPr/>
        <p:txBody>
          <a:bodyPr/>
          <a:lstStyle/>
          <a:p>
            <a:r>
              <a:rPr lang="en-US" dirty="0" smtClean="0"/>
              <a:t>English language learning</a:t>
            </a:r>
          </a:p>
          <a:p>
            <a:r>
              <a:rPr lang="en-US" dirty="0" smtClean="0"/>
              <a:t>General English</a:t>
            </a:r>
          </a:p>
          <a:p>
            <a:r>
              <a:rPr lang="en-US" dirty="0" smtClean="0"/>
              <a:t>Assignment 1 </a:t>
            </a:r>
            <a:r>
              <a:rPr lang="en-US" smtClean="0"/>
              <a:t>-- Submit</a:t>
            </a:r>
            <a:endParaRPr lang="en-US" dirty="0"/>
          </a:p>
        </p:txBody>
      </p:sp>
    </p:spTree>
    <p:extLst>
      <p:ext uri="{BB962C8B-B14F-4D97-AF65-F5344CB8AC3E}">
        <p14:creationId xmlns:p14="http://schemas.microsoft.com/office/powerpoint/2010/main" val="564977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Thank you!</a:t>
            </a:r>
            <a:endParaRPr lang="en-US" b="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4877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http://socialcheck.com/media/blog/Firstimpressions.jpg"/>
          <p:cNvPicPr>
            <a:picLocks noGrp="1"/>
          </p:cNvPicPr>
          <p:nvPr>
            <p:ph sz="half" idx="1"/>
          </p:nvPr>
        </p:nvPicPr>
        <p:blipFill rotWithShape="1">
          <a:blip r:embed="rId2">
            <a:extLst>
              <a:ext uri="{28A0092B-C50C-407E-A947-70E740481C1C}">
                <a14:useLocalDpi xmlns:a14="http://schemas.microsoft.com/office/drawing/2010/main" val="0"/>
              </a:ext>
            </a:extLst>
          </a:blip>
          <a:stretch/>
        </p:blipFill>
        <p:spPr bwMode="auto">
          <a:xfrm>
            <a:off x="457200" y="2517775"/>
            <a:ext cx="4038600" cy="3028950"/>
          </a:xfrm>
          <a:prstGeom prst="rect">
            <a:avLst/>
          </a:prstGeom>
          <a:noFill/>
          <a:ln>
            <a:noFill/>
          </a:ln>
          <a:extLst>
            <a:ext uri="{53640926-AAD7-44D8-BBD7-CCE9431645EC}">
              <a14:shadowObscured xmlns:a14="http://schemas.microsoft.com/office/drawing/2010/main"/>
            </a:ext>
          </a:extLst>
        </p:spPr>
      </p:pic>
      <p:sp>
        <p:nvSpPr>
          <p:cNvPr id="4" name="Content Placeholder 3"/>
          <p:cNvSpPr>
            <a:spLocks noGrp="1"/>
          </p:cNvSpPr>
          <p:nvPr>
            <p:ph sz="half" idx="2"/>
          </p:nvPr>
        </p:nvSpPr>
        <p:spPr/>
        <p:txBody>
          <a:bodyPr/>
          <a:lstStyle/>
          <a:p>
            <a:r>
              <a:rPr lang="en-US" dirty="0" smtClean="0"/>
              <a:t>What about this person?</a:t>
            </a:r>
          </a:p>
          <a:p>
            <a:r>
              <a:rPr lang="en-US" dirty="0" smtClean="0"/>
              <a:t>What do you think about him?</a:t>
            </a:r>
          </a:p>
          <a:p>
            <a:r>
              <a:rPr lang="en-US" dirty="0" smtClean="0"/>
              <a:t>Can you trust him?</a:t>
            </a:r>
          </a:p>
        </p:txBody>
      </p:sp>
    </p:spTree>
    <p:extLst>
      <p:ext uri="{BB962C8B-B14F-4D97-AF65-F5344CB8AC3E}">
        <p14:creationId xmlns:p14="http://schemas.microsoft.com/office/powerpoint/2010/main" val="3361350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09600"/>
            <a:ext cx="5483225" cy="5059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61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Let’s Read an interesting article about First Impression.</a:t>
            </a:r>
            <a:endParaRPr lang="en-US" sz="4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360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81000"/>
            <a:ext cx="7696200" cy="1162050"/>
          </a:xfrm>
        </p:spPr>
        <p:txBody>
          <a:bodyPr>
            <a:normAutofit/>
          </a:bodyPr>
          <a:lstStyle/>
          <a:p>
            <a:r>
              <a:rPr lang="en-US" sz="4000" b="1" dirty="0" smtClean="0">
                <a:effectLst>
                  <a:outerShdw blurRad="38100" dist="38100" dir="2700000" algn="tl">
                    <a:srgbClr val="000000">
                      <a:alpha val="43137"/>
                    </a:srgbClr>
                  </a:outerShdw>
                </a:effectLst>
              </a:rPr>
              <a:t>Reading Comprehension</a:t>
            </a:r>
            <a:endParaRPr lang="en-US" sz="3600" b="1" dirty="0">
              <a:effectLst>
                <a:outerShdw blurRad="38100" dist="38100" dir="2700000" algn="tl">
                  <a:srgbClr val="000000">
                    <a:alpha val="43137"/>
                  </a:srgbClr>
                </a:outerShdw>
              </a:effectLst>
            </a:endParaRPr>
          </a:p>
        </p:txBody>
      </p:sp>
      <p:sp>
        <p:nvSpPr>
          <p:cNvPr id="5" name="Subtitle 4"/>
          <p:cNvSpPr>
            <a:spLocks noGrp="1"/>
          </p:cNvSpPr>
          <p:nvPr>
            <p:ph idx="1"/>
          </p:nvPr>
        </p:nvSpPr>
        <p:spPr>
          <a:xfrm>
            <a:off x="4572000" y="1911927"/>
            <a:ext cx="4191000" cy="3916363"/>
          </a:xfrm>
        </p:spPr>
        <p:txBody>
          <a:bodyPr/>
          <a:lstStyle/>
          <a:p>
            <a:r>
              <a:rPr lang="en-US" dirty="0" smtClean="0"/>
              <a:t>Academic connections 1</a:t>
            </a:r>
          </a:p>
          <a:p>
            <a:r>
              <a:rPr lang="en-US" dirty="0" smtClean="0"/>
              <a:t>Unit 1: First Impressions and Attractions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905000"/>
            <a:ext cx="3339497" cy="417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900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43000"/>
            <a:ext cx="7772400" cy="2285999"/>
          </a:xfrm>
        </p:spPr>
        <p:txBody>
          <a:bodyPr>
            <a:noAutofit/>
          </a:bodyPr>
          <a:lstStyle/>
          <a:p>
            <a:r>
              <a:rPr lang="en-US" sz="3200" dirty="0" smtClean="0"/>
              <a:t>First Reading:</a:t>
            </a:r>
            <a:br>
              <a:rPr lang="en-US" sz="3200" dirty="0" smtClean="0"/>
            </a:br>
            <a:r>
              <a:rPr lang="en-US" sz="3200" dirty="0" smtClean="0"/>
              <a:t>Read silently and write down a maximum of 5 words that you don’t understand.</a:t>
            </a:r>
            <a:endParaRPr lang="en-US" sz="3200" dirty="0"/>
          </a:p>
        </p:txBody>
      </p:sp>
      <p:sp>
        <p:nvSpPr>
          <p:cNvPr id="5" name="Subtitle 4"/>
          <p:cNvSpPr>
            <a:spLocks noGrp="1"/>
          </p:cNvSpPr>
          <p:nvPr>
            <p:ph type="subTitle" idx="1"/>
          </p:nvPr>
        </p:nvSpPr>
        <p:spPr>
          <a:xfrm>
            <a:off x="1295400" y="4419600"/>
            <a:ext cx="6400800" cy="1752600"/>
          </a:xfrm>
        </p:spPr>
        <p:txBody>
          <a:bodyPr>
            <a:normAutofit/>
          </a:bodyPr>
          <a:lstStyle/>
          <a:p>
            <a:pPr marL="514350" indent="-514350" algn="l">
              <a:buAutoNum type="arabicPeriod"/>
            </a:pPr>
            <a:r>
              <a:rPr lang="en-US" dirty="0" smtClean="0">
                <a:solidFill>
                  <a:schemeClr val="tx1"/>
                </a:solidFill>
              </a:rPr>
              <a:t>Work with your friends to find the meanings.</a:t>
            </a:r>
          </a:p>
          <a:p>
            <a:pPr marL="514350" indent="-514350" algn="l">
              <a:buAutoNum type="arabicPeriod"/>
            </a:pPr>
            <a:r>
              <a:rPr lang="en-US" dirty="0" smtClean="0">
                <a:solidFill>
                  <a:schemeClr val="tx1"/>
                </a:solidFill>
              </a:rPr>
              <a:t>Are there still words that you don’t understand? We will discuss them.</a:t>
            </a:r>
          </a:p>
          <a:p>
            <a:pPr marL="514350" indent="-514350" algn="l">
              <a:buAutoNum type="arabicPeriod"/>
            </a:pPr>
            <a:endParaRPr lang="en-US" dirty="0">
              <a:solidFill>
                <a:schemeClr val="tx1"/>
              </a:solidFill>
            </a:endParaRPr>
          </a:p>
        </p:txBody>
      </p:sp>
    </p:spTree>
    <p:extLst>
      <p:ext uri="{BB962C8B-B14F-4D97-AF65-F5344CB8AC3E}">
        <p14:creationId xmlns:p14="http://schemas.microsoft.com/office/powerpoint/2010/main" val="130322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600" dirty="0" smtClean="0"/>
              <a:t>Second Reading:</a:t>
            </a:r>
            <a:br>
              <a:rPr lang="en-US" sz="3600" dirty="0" smtClean="0"/>
            </a:br>
            <a:r>
              <a:rPr lang="en-US" sz="3600" dirty="0" smtClean="0"/>
              <a:t>Read again and try to answer the questions on page  7.</a:t>
            </a:r>
            <a:endParaRPr lang="en-US" sz="3600"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4825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Power of First Impressions</a:t>
            </a:r>
            <a:endParaRPr lang="en-US" dirty="0"/>
          </a:p>
        </p:txBody>
      </p:sp>
      <p:sp>
        <p:nvSpPr>
          <p:cNvPr id="5" name="Content Placeholder 4"/>
          <p:cNvSpPr>
            <a:spLocks noGrp="1"/>
          </p:cNvSpPr>
          <p:nvPr>
            <p:ph idx="1"/>
          </p:nvPr>
        </p:nvSpPr>
        <p:spPr>
          <a:xfrm>
            <a:off x="533400" y="1600200"/>
            <a:ext cx="8229600" cy="4525963"/>
          </a:xfrm>
        </p:spPr>
        <p:txBody>
          <a:bodyPr/>
          <a:lstStyle/>
          <a:p>
            <a:pPr marL="0" indent="0">
              <a:buNone/>
            </a:pPr>
            <a:r>
              <a:rPr lang="en-US" dirty="0" smtClean="0"/>
              <a:t>Paragraph 1</a:t>
            </a:r>
          </a:p>
          <a:p>
            <a:pPr marL="0" indent="0">
              <a:buNone/>
            </a:pPr>
            <a:r>
              <a:rPr lang="en-US" dirty="0" smtClean="0"/>
              <a:t>When people meet for the first time, they make first impressions of one another in a few seconds. To do this, they notice clothes, body shape, the way a person talks, and expressions he or she makes. Research shows that first impressions are very important because they have a strong impact on forming relationships.</a:t>
            </a:r>
            <a:endParaRPr lang="en-US" dirty="0"/>
          </a:p>
        </p:txBody>
      </p:sp>
    </p:spTree>
    <p:extLst>
      <p:ext uri="{BB962C8B-B14F-4D97-AF65-F5344CB8AC3E}">
        <p14:creationId xmlns:p14="http://schemas.microsoft.com/office/powerpoint/2010/main" val="16776765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90</TotalTime>
  <Words>1011</Words>
  <Application>Microsoft Office PowerPoint</Application>
  <PresentationFormat>On-screen Show (4:3)</PresentationFormat>
  <Paragraphs>82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Clarity</vt:lpstr>
      <vt:lpstr>Unit 1. First Impressions</vt:lpstr>
      <vt:lpstr>Warming Up</vt:lpstr>
      <vt:lpstr>PowerPoint Presentation</vt:lpstr>
      <vt:lpstr>PowerPoint Presentation</vt:lpstr>
      <vt:lpstr>Let’s Read an interesting article about First Impression.</vt:lpstr>
      <vt:lpstr>Reading Comprehension</vt:lpstr>
      <vt:lpstr>First Reading: Read silently and write down a maximum of 5 words that you don’t understand.</vt:lpstr>
      <vt:lpstr>Second Reading: Read again and try to answer the questions on page  7.</vt:lpstr>
      <vt:lpstr>The Power of First Impressions</vt:lpstr>
      <vt:lpstr>Questions for Paragraph 1</vt:lpstr>
      <vt:lpstr>Paragraph 2</vt:lpstr>
      <vt:lpstr>Questions for Paragraph 2</vt:lpstr>
      <vt:lpstr>Paragraph 3</vt:lpstr>
      <vt:lpstr>PowerPoint Presentation</vt:lpstr>
      <vt:lpstr>Questions for Paragraph 3</vt:lpstr>
      <vt:lpstr>Paragraph 4</vt:lpstr>
      <vt:lpstr>Questions for paragraph 4</vt:lpstr>
      <vt:lpstr>Paragraph 5</vt:lpstr>
      <vt:lpstr>Questions about Paragraph 5</vt:lpstr>
      <vt:lpstr>More Comprehension Questions</vt:lpstr>
      <vt:lpstr>Number 1</vt:lpstr>
      <vt:lpstr>Matching Paragraphs and Main ideas (note: two paragraphs have the same main idea)</vt:lpstr>
      <vt:lpstr>Writing</vt:lpstr>
      <vt:lpstr>Writing Task</vt:lpstr>
      <vt:lpstr>sandrasembel.weebly.com</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First Impressions</dc:title>
  <dc:creator>sandra sembel</dc:creator>
  <cp:lastModifiedBy>sandra sembel</cp:lastModifiedBy>
  <cp:revision>7</cp:revision>
  <dcterms:created xsi:type="dcterms:W3CDTF">2015-01-09T09:28:26Z</dcterms:created>
  <dcterms:modified xsi:type="dcterms:W3CDTF">2015-05-05T04:55:18Z</dcterms:modified>
</cp:coreProperties>
</file>