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9" r:id="rId5"/>
    <p:sldId id="258" r:id="rId6"/>
    <p:sldId id="260" r:id="rId7"/>
    <p:sldId id="268" r:id="rId8"/>
    <p:sldId id="269" r:id="rId9"/>
    <p:sldId id="263" r:id="rId10"/>
    <p:sldId id="262" r:id="rId11"/>
    <p:sldId id="265" r:id="rId12"/>
    <p:sldId id="266" r:id="rId13"/>
    <p:sldId id="267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00C-D2A5-40C8-99DF-937A918F1367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1EDC-4204-431D-9995-EA13DA2F2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7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00C-D2A5-40C8-99DF-937A918F1367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1EDC-4204-431D-9995-EA13DA2F2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5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00C-D2A5-40C8-99DF-937A918F1367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1EDC-4204-431D-9995-EA13DA2F2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5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00C-D2A5-40C8-99DF-937A918F1367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1EDC-4204-431D-9995-EA13DA2F2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0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00C-D2A5-40C8-99DF-937A918F1367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1EDC-4204-431D-9995-EA13DA2F2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91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00C-D2A5-40C8-99DF-937A918F1367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1EDC-4204-431D-9995-EA13DA2F2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67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00C-D2A5-40C8-99DF-937A918F1367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1EDC-4204-431D-9995-EA13DA2F2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0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00C-D2A5-40C8-99DF-937A918F1367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1EDC-4204-431D-9995-EA13DA2F2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51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00C-D2A5-40C8-99DF-937A918F1367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1EDC-4204-431D-9995-EA13DA2F2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5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00C-D2A5-40C8-99DF-937A918F1367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1EDC-4204-431D-9995-EA13DA2F2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0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00C-D2A5-40C8-99DF-937A918F1367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1EDC-4204-431D-9995-EA13DA2F2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10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0200C-D2A5-40C8-99DF-937A918F1367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F1EDC-4204-431D-9995-EA13DA2F2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hatis.techtarget.com/definition/infomercia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</a:t>
            </a:r>
            <a:br>
              <a:rPr lang="en-US" dirty="0" smtClean="0"/>
            </a:br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44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63" y="1219200"/>
            <a:ext cx="6524382" cy="538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Exaggerate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69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Exaggerate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describe something as being larger, bigger, better or worse that it really is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Example:</a:t>
            </a:r>
          </a:p>
          <a:p>
            <a:r>
              <a:rPr lang="en-US" dirty="0" smtClean="0"/>
              <a:t>He  said he had 20 luxury cars and 5 houses. I think he exaggerated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118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Read the </a:t>
            </a:r>
            <a:r>
              <a:rPr lang="en-US" b="1" dirty="0" smtClean="0"/>
              <a:t>fine prints </a:t>
            </a:r>
            <a:r>
              <a:rPr lang="en-US" dirty="0" smtClean="0"/>
              <a:t>on the label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4295775" cy="314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48161"/>
            <a:ext cx="44196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096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068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To vary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To </a:t>
            </a:r>
            <a:r>
              <a:rPr lang="en-US" dirty="0" smtClean="0"/>
              <a:t>be different, to become different, to make slightly </a:t>
            </a:r>
            <a:r>
              <a:rPr lang="en-US" dirty="0" smtClean="0"/>
              <a:t>different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Example: </a:t>
            </a:r>
            <a:br>
              <a:rPr lang="en-US" dirty="0" smtClean="0"/>
            </a:br>
            <a:r>
              <a:rPr lang="en-US" dirty="0" smtClean="0"/>
              <a:t>You need to </a:t>
            </a:r>
            <a:r>
              <a:rPr lang="en-US" b="1" dirty="0" smtClean="0"/>
              <a:t>v</a:t>
            </a:r>
            <a:r>
              <a:rPr lang="en-US" b="1" dirty="0" smtClean="0"/>
              <a:t>ary</a:t>
            </a:r>
            <a:r>
              <a:rPr lang="en-US" dirty="0" smtClean="0"/>
              <a:t> </a:t>
            </a:r>
            <a:r>
              <a:rPr lang="en-US" dirty="0"/>
              <a:t>the workout movements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1676400"/>
            <a:ext cx="346613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560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Infomercial</a:t>
            </a:r>
            <a:endParaRPr lang="en-US" dirty="0"/>
          </a:p>
        </p:txBody>
      </p:sp>
      <p:pic>
        <p:nvPicPr>
          <p:cNvPr id="4098" name="Picture 2" descr="http://staff.highschool.spsd.org/inmansh/Inman%20Photoshop%20Class_files/Infomercial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32684"/>
            <a:ext cx="4493153" cy="336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7" y="3745705"/>
            <a:ext cx="2122343" cy="1591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24193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62000" y="1447800"/>
            <a:ext cx="8077200" cy="411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28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Infomercial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On television, an infomercial is </a:t>
            </a:r>
            <a:r>
              <a:rPr lang="en-US" dirty="0">
                <a:solidFill>
                  <a:srgbClr val="00B050"/>
                </a:solidFill>
              </a:rPr>
              <a:t>a short or regular-length television program</a:t>
            </a:r>
            <a:r>
              <a:rPr lang="en-US" dirty="0"/>
              <a:t> that combines information presentation with an integrated suggestion to buy a particular product or service. </a:t>
            </a:r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Exercise </a:t>
            </a:r>
            <a:r>
              <a:rPr lang="en-US" dirty="0">
                <a:solidFill>
                  <a:srgbClr val="00B050"/>
                </a:solidFill>
              </a:rPr>
              <a:t>equipment </a:t>
            </a:r>
            <a:r>
              <a:rPr lang="en-US" dirty="0"/>
              <a:t>and </a:t>
            </a:r>
            <a:r>
              <a:rPr lang="en-US" dirty="0">
                <a:solidFill>
                  <a:srgbClr val="00B050"/>
                </a:solidFill>
              </a:rPr>
              <a:t>correspondence courses </a:t>
            </a:r>
            <a:r>
              <a:rPr lang="en-US" dirty="0"/>
              <a:t>are two products sometimes sold through infomercials.</a:t>
            </a:r>
          </a:p>
          <a:p>
            <a:r>
              <a:rPr lang="en-US" dirty="0"/>
              <a:t>In the print media, the equivalent to an infomercial is the multi-page </a:t>
            </a:r>
            <a:r>
              <a:rPr lang="en-US" dirty="0">
                <a:solidFill>
                  <a:srgbClr val="00B050"/>
                </a:solidFill>
              </a:rPr>
              <a:t>"advertising supplement" </a:t>
            </a:r>
            <a:r>
              <a:rPr lang="en-US" dirty="0"/>
              <a:t>that is formatted to look like the news part of the medium and contains real information </a:t>
            </a:r>
            <a:r>
              <a:rPr lang="en-US" dirty="0" smtClean="0"/>
              <a:t>content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(Source: Whatis.com -- </a:t>
            </a:r>
            <a:r>
              <a:rPr lang="en-US" dirty="0" smtClean="0">
                <a:hlinkClick r:id="rId2"/>
              </a:rPr>
              <a:t>http://whatis.techtarget.com/definition/infomercial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020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False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191000" cy="4373563"/>
          </a:xfrm>
        </p:spPr>
        <p:txBody>
          <a:bodyPr/>
          <a:lstStyle/>
          <a:p>
            <a:r>
              <a:rPr lang="en-US" dirty="0" smtClean="0"/>
              <a:t>The court ordered </a:t>
            </a:r>
            <a:r>
              <a:rPr lang="en-US" dirty="0" err="1" smtClean="0"/>
              <a:t>Danon</a:t>
            </a:r>
            <a:r>
              <a:rPr lang="en-US" dirty="0" smtClean="0"/>
              <a:t> to pay the damage to the consumers up to $45 billion for making </a:t>
            </a:r>
            <a:r>
              <a:rPr lang="en-US" b="1" dirty="0" smtClean="0"/>
              <a:t>false claims </a:t>
            </a:r>
            <a:r>
              <a:rPr lang="en-US" dirty="0" smtClean="0"/>
              <a:t>about the nutritional benefits of its </a:t>
            </a:r>
            <a:r>
              <a:rPr lang="en-US" dirty="0" err="1" smtClean="0"/>
              <a:t>Activia</a:t>
            </a:r>
            <a:r>
              <a:rPr lang="en-US" dirty="0" smtClean="0"/>
              <a:t> brand yogurt. (source: ABC News)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18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To be held liable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505200" cy="3505200"/>
          </a:xfrm>
        </p:spPr>
        <p:txBody>
          <a:bodyPr/>
          <a:lstStyle/>
          <a:p>
            <a:r>
              <a:rPr lang="en-US" dirty="0" err="1" smtClean="0"/>
              <a:t>Prita</a:t>
            </a:r>
            <a:r>
              <a:rPr lang="en-US" dirty="0" smtClean="0"/>
              <a:t> </a:t>
            </a:r>
            <a:r>
              <a:rPr lang="en-US" b="1" dirty="0" smtClean="0"/>
              <a:t>was held liable for </a:t>
            </a:r>
            <a:r>
              <a:rPr lang="en-US" dirty="0" smtClean="0"/>
              <a:t>her statement that she posted on social media about a hospital in South Jakarta.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81200"/>
            <a:ext cx="4368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25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Ab</a:t>
            </a:r>
            <a:r>
              <a:rPr lang="en-US" dirty="0" smtClean="0"/>
              <a:t>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 have to learn to use the </a:t>
            </a:r>
            <a:r>
              <a:rPr lang="en-US" dirty="0" err="1" smtClean="0"/>
              <a:t>Ab</a:t>
            </a:r>
            <a:r>
              <a:rPr lang="en-US" dirty="0" smtClean="0"/>
              <a:t> machine at the gym to strengthen abdominal muscles.</a:t>
            </a:r>
            <a:endParaRPr lang="en-US" dirty="0"/>
          </a:p>
        </p:txBody>
      </p:sp>
      <p:pic>
        <p:nvPicPr>
          <p:cNvPr id="2050" name="Picture 2" descr="https://encrypted-tbn0.gstatic.com/images?q=tbn:ANd9GcRjVpvaC4yNeUe31dthDliRp8xu7vP4faAfDpc7418A5G3D255j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3005931" cy="300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661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To sue someone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72" y="2362200"/>
            <a:ext cx="26574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5251010"/>
            <a:ext cx="7912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To use a legal process to  take someone to court for his /her </a:t>
            </a:r>
            <a:r>
              <a:rPr lang="en-US" sz="2400" dirty="0" smtClean="0"/>
              <a:t>wrongdoing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Example: The patient sued the doctor for malpractice.</a:t>
            </a:r>
            <a:endParaRPr lang="en-US" sz="24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622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001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Come On!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dirty="0" smtClean="0"/>
              <a:t>Michael</a:t>
            </a:r>
            <a:r>
              <a:rPr lang="en-US" i="1" dirty="0"/>
              <a:t>: I'm not sure I want to do this. </a:t>
            </a:r>
            <a:br>
              <a:rPr lang="en-US" i="1" dirty="0"/>
            </a:br>
            <a:r>
              <a:rPr lang="en-US" i="1" dirty="0"/>
              <a:t>Gob: Come on! </a:t>
            </a:r>
            <a:r>
              <a:rPr lang="en-US" i="1" dirty="0" smtClean="0"/>
              <a:t> 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The single most </a:t>
            </a:r>
            <a:r>
              <a:rPr lang="en-US" b="1" smtClean="0"/>
              <a:t>persuasive phrase </a:t>
            </a:r>
            <a:r>
              <a:rPr lang="en-US" smtClean="0"/>
              <a:t>in the English language.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01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"/>
            <a:ext cx="4957762" cy="651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382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303</Words>
  <Application>Microsoft Office PowerPoint</Application>
  <PresentationFormat>On-screen Show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Unit 1 Advertising</vt:lpstr>
      <vt:lpstr>1. Infomercial</vt:lpstr>
      <vt:lpstr>Infomercial </vt:lpstr>
      <vt:lpstr>2. False claims</vt:lpstr>
      <vt:lpstr>3. To be held liable for</vt:lpstr>
      <vt:lpstr>4. Ab machine</vt:lpstr>
      <vt:lpstr>5. To sue someone</vt:lpstr>
      <vt:lpstr>6. Come On!</vt:lpstr>
      <vt:lpstr>PowerPoint Presentation</vt:lpstr>
      <vt:lpstr>7. Exaggerate</vt:lpstr>
      <vt:lpstr>7. Exaggerate</vt:lpstr>
      <vt:lpstr>8. Read the fine prints on the label</vt:lpstr>
      <vt:lpstr>PowerPoint Presentation</vt:lpstr>
      <vt:lpstr>9. To vary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Advertising</dc:title>
  <dc:creator>sandra sembel</dc:creator>
  <cp:lastModifiedBy>sandra sembel</cp:lastModifiedBy>
  <cp:revision>10</cp:revision>
  <dcterms:created xsi:type="dcterms:W3CDTF">2014-05-02T07:34:38Z</dcterms:created>
  <dcterms:modified xsi:type="dcterms:W3CDTF">2014-05-05T09:41:24Z</dcterms:modified>
</cp:coreProperties>
</file>