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69" r:id="rId3"/>
    <p:sldId id="268" r:id="rId4"/>
    <p:sldId id="270" r:id="rId5"/>
    <p:sldId id="271" r:id="rId6"/>
    <p:sldId id="272" r:id="rId7"/>
    <p:sldId id="273" r:id="rId8"/>
    <p:sldId id="274" r:id="rId9"/>
    <p:sldId id="275" r:id="rId10"/>
    <p:sldId id="277" r:id="rId11"/>
    <p:sldId id="276" r:id="rId12"/>
    <p:sldId id="256" r:id="rId13"/>
    <p:sldId id="266" r:id="rId14"/>
    <p:sldId id="265" r:id="rId15"/>
    <p:sldId id="264" r:id="rId16"/>
    <p:sldId id="263" r:id="rId17"/>
    <p:sldId id="262" r:id="rId18"/>
    <p:sldId id="261" r:id="rId19"/>
    <p:sldId id="260" r:id="rId20"/>
    <p:sldId id="259" r:id="rId21"/>
    <p:sldId id="258" r:id="rId22"/>
    <p:sldId id="25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E5A486-149C-44BB-B764-5D17160B806B}" type="datetimeFigureOut">
              <a:rPr lang="en-US" smtClean="0"/>
              <a:t>8/27/2014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BCE229-6440-4623-9340-0BBCA9C460D6}" type="slidenum">
              <a:rPr lang="en-US" smtClean="0"/>
              <a:t>‹#›</a:t>
            </a:fld>
            <a:endParaRPr lang="en-US"/>
          </a:p>
        </p:txBody>
      </p:sp>
    </p:spTree>
    <p:extLst>
      <p:ext uri="{BB962C8B-B14F-4D97-AF65-F5344CB8AC3E}">
        <p14:creationId xmlns:p14="http://schemas.microsoft.com/office/powerpoint/2010/main" val="625878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E5A486-149C-44BB-B764-5D17160B806B}" type="datetimeFigureOut">
              <a:rPr lang="en-US" smtClean="0"/>
              <a:t>8/27/2014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BCE229-6440-4623-9340-0BBCA9C460D6}" type="slidenum">
              <a:rPr lang="en-US" smtClean="0"/>
              <a:t>‹#›</a:t>
            </a:fld>
            <a:endParaRPr lang="en-US"/>
          </a:p>
        </p:txBody>
      </p:sp>
    </p:spTree>
    <p:extLst>
      <p:ext uri="{BB962C8B-B14F-4D97-AF65-F5344CB8AC3E}">
        <p14:creationId xmlns:p14="http://schemas.microsoft.com/office/powerpoint/2010/main" val="3013718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E5A486-149C-44BB-B764-5D17160B806B}" type="datetimeFigureOut">
              <a:rPr lang="en-US" smtClean="0"/>
              <a:t>8/27/2014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BCE229-6440-4623-9340-0BBCA9C460D6}" type="slidenum">
              <a:rPr lang="en-US" smtClean="0"/>
              <a:t>‹#›</a:t>
            </a:fld>
            <a:endParaRPr lang="en-US"/>
          </a:p>
        </p:txBody>
      </p:sp>
    </p:spTree>
    <p:extLst>
      <p:ext uri="{BB962C8B-B14F-4D97-AF65-F5344CB8AC3E}">
        <p14:creationId xmlns:p14="http://schemas.microsoft.com/office/powerpoint/2010/main" val="3295382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E5A486-149C-44BB-B764-5D17160B806B}" type="datetimeFigureOut">
              <a:rPr lang="en-US" smtClean="0"/>
              <a:t>8/27/2014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BCE229-6440-4623-9340-0BBCA9C460D6}" type="slidenum">
              <a:rPr lang="en-US" smtClean="0"/>
              <a:t>‹#›</a:t>
            </a:fld>
            <a:endParaRPr lang="en-US"/>
          </a:p>
        </p:txBody>
      </p:sp>
    </p:spTree>
    <p:extLst>
      <p:ext uri="{BB962C8B-B14F-4D97-AF65-F5344CB8AC3E}">
        <p14:creationId xmlns:p14="http://schemas.microsoft.com/office/powerpoint/2010/main" val="1169505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E5A486-149C-44BB-B764-5D17160B806B}" type="datetimeFigureOut">
              <a:rPr lang="en-US" smtClean="0"/>
              <a:t>8/27/2014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BCE229-6440-4623-9340-0BBCA9C460D6}" type="slidenum">
              <a:rPr lang="en-US" smtClean="0"/>
              <a:t>‹#›</a:t>
            </a:fld>
            <a:endParaRPr lang="en-US"/>
          </a:p>
        </p:txBody>
      </p:sp>
    </p:spTree>
    <p:extLst>
      <p:ext uri="{BB962C8B-B14F-4D97-AF65-F5344CB8AC3E}">
        <p14:creationId xmlns:p14="http://schemas.microsoft.com/office/powerpoint/2010/main" val="2273848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E5A486-149C-44BB-B764-5D17160B806B}" type="datetimeFigureOut">
              <a:rPr lang="en-US" smtClean="0"/>
              <a:t>8/27/2014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BCE229-6440-4623-9340-0BBCA9C460D6}" type="slidenum">
              <a:rPr lang="en-US" smtClean="0"/>
              <a:t>‹#›</a:t>
            </a:fld>
            <a:endParaRPr lang="en-US"/>
          </a:p>
        </p:txBody>
      </p:sp>
    </p:spTree>
    <p:extLst>
      <p:ext uri="{BB962C8B-B14F-4D97-AF65-F5344CB8AC3E}">
        <p14:creationId xmlns:p14="http://schemas.microsoft.com/office/powerpoint/2010/main" val="4164500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E5A486-149C-44BB-B764-5D17160B806B}" type="datetimeFigureOut">
              <a:rPr lang="en-US" smtClean="0"/>
              <a:t>8/27/2014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BCE229-6440-4623-9340-0BBCA9C460D6}" type="slidenum">
              <a:rPr lang="en-US" smtClean="0"/>
              <a:t>‹#›</a:t>
            </a:fld>
            <a:endParaRPr lang="en-US"/>
          </a:p>
        </p:txBody>
      </p:sp>
    </p:spTree>
    <p:extLst>
      <p:ext uri="{BB962C8B-B14F-4D97-AF65-F5344CB8AC3E}">
        <p14:creationId xmlns:p14="http://schemas.microsoft.com/office/powerpoint/2010/main" val="2262434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E5A486-149C-44BB-B764-5D17160B806B}" type="datetimeFigureOut">
              <a:rPr lang="en-US" smtClean="0"/>
              <a:t>8/27/2014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BCE229-6440-4623-9340-0BBCA9C460D6}" type="slidenum">
              <a:rPr lang="en-US" smtClean="0"/>
              <a:t>‹#›</a:t>
            </a:fld>
            <a:endParaRPr lang="en-US"/>
          </a:p>
        </p:txBody>
      </p:sp>
    </p:spTree>
    <p:extLst>
      <p:ext uri="{BB962C8B-B14F-4D97-AF65-F5344CB8AC3E}">
        <p14:creationId xmlns:p14="http://schemas.microsoft.com/office/powerpoint/2010/main" val="1387553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E5A486-149C-44BB-B764-5D17160B806B}" type="datetimeFigureOut">
              <a:rPr lang="en-US" smtClean="0"/>
              <a:t>8/27/2014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BCE229-6440-4623-9340-0BBCA9C460D6}" type="slidenum">
              <a:rPr lang="en-US" smtClean="0"/>
              <a:t>‹#›</a:t>
            </a:fld>
            <a:endParaRPr lang="en-US"/>
          </a:p>
        </p:txBody>
      </p:sp>
    </p:spTree>
    <p:extLst>
      <p:ext uri="{BB962C8B-B14F-4D97-AF65-F5344CB8AC3E}">
        <p14:creationId xmlns:p14="http://schemas.microsoft.com/office/powerpoint/2010/main" val="3926434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E5A486-149C-44BB-B764-5D17160B806B}" type="datetimeFigureOut">
              <a:rPr lang="en-US" smtClean="0"/>
              <a:t>8/27/2014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BCE229-6440-4623-9340-0BBCA9C460D6}" type="slidenum">
              <a:rPr lang="en-US" smtClean="0"/>
              <a:t>‹#›</a:t>
            </a:fld>
            <a:endParaRPr lang="en-US"/>
          </a:p>
        </p:txBody>
      </p:sp>
    </p:spTree>
    <p:extLst>
      <p:ext uri="{BB962C8B-B14F-4D97-AF65-F5344CB8AC3E}">
        <p14:creationId xmlns:p14="http://schemas.microsoft.com/office/powerpoint/2010/main" val="3538096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E5A486-149C-44BB-B764-5D17160B806B}" type="datetimeFigureOut">
              <a:rPr lang="en-US" smtClean="0"/>
              <a:t>8/27/2014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BCE229-6440-4623-9340-0BBCA9C460D6}" type="slidenum">
              <a:rPr lang="en-US" smtClean="0"/>
              <a:t>‹#›</a:t>
            </a:fld>
            <a:endParaRPr lang="en-US"/>
          </a:p>
        </p:txBody>
      </p:sp>
    </p:spTree>
    <p:extLst>
      <p:ext uri="{BB962C8B-B14F-4D97-AF65-F5344CB8AC3E}">
        <p14:creationId xmlns:p14="http://schemas.microsoft.com/office/powerpoint/2010/main" val="1857940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E5A486-149C-44BB-B764-5D17160B806B}" type="datetimeFigureOut">
              <a:rPr lang="en-US" smtClean="0"/>
              <a:t>8/27/2014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BCE229-6440-4623-9340-0BBCA9C460D6}" type="slidenum">
              <a:rPr lang="en-US" smtClean="0"/>
              <a:t>‹#›</a:t>
            </a:fld>
            <a:endParaRPr lang="en-US"/>
          </a:p>
        </p:txBody>
      </p:sp>
    </p:spTree>
    <p:extLst>
      <p:ext uri="{BB962C8B-B14F-4D97-AF65-F5344CB8AC3E}">
        <p14:creationId xmlns:p14="http://schemas.microsoft.com/office/powerpoint/2010/main" val="2141508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listverse.com/2008/06/26/top-10-most-spoken-languages-in-the-world/"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81000"/>
            <a:ext cx="3821757"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81000" y="381000"/>
            <a:ext cx="1371600" cy="1107996"/>
          </a:xfrm>
          <a:prstGeom prst="rect">
            <a:avLst/>
          </a:prstGeom>
          <a:solidFill>
            <a:schemeClr val="accent2"/>
          </a:solidFill>
        </p:spPr>
        <p:txBody>
          <a:bodyPr wrap="square" rtlCol="0">
            <a:spAutoFit/>
          </a:bodyPr>
          <a:lstStyle/>
          <a:p>
            <a:r>
              <a:rPr lang="en-US" sz="6600" b="1" dirty="0" smtClean="0">
                <a:solidFill>
                  <a:schemeClr val="bg1"/>
                </a:solidFill>
                <a:latin typeface="Arial Black" pitchFamily="34" charset="0"/>
              </a:rPr>
              <a:t>10</a:t>
            </a:r>
            <a:endParaRPr lang="en-US" sz="6600" b="1" dirty="0">
              <a:solidFill>
                <a:schemeClr val="bg1"/>
              </a:solidFill>
              <a:latin typeface="Arial Black" pitchFamily="34" charset="0"/>
            </a:endParaRPr>
          </a:p>
        </p:txBody>
      </p:sp>
      <p:sp>
        <p:nvSpPr>
          <p:cNvPr id="4" name="TextBox 3"/>
          <p:cNvSpPr txBox="1"/>
          <p:nvPr/>
        </p:nvSpPr>
        <p:spPr>
          <a:xfrm>
            <a:off x="381000" y="1676400"/>
            <a:ext cx="1371600" cy="923330"/>
          </a:xfrm>
          <a:prstGeom prst="rect">
            <a:avLst/>
          </a:prstGeom>
          <a:noFill/>
        </p:spPr>
        <p:txBody>
          <a:bodyPr wrap="square" rtlCol="0">
            <a:spAutoFit/>
          </a:bodyPr>
          <a:lstStyle/>
          <a:p>
            <a:r>
              <a:rPr lang="en-US" dirty="0" smtClean="0"/>
              <a:t>Eiffel Tower, Paris,</a:t>
            </a:r>
          </a:p>
          <a:p>
            <a:r>
              <a:rPr lang="en-US" dirty="0" smtClean="0"/>
              <a:t>France</a:t>
            </a:r>
            <a:endParaRPr lang="en-US" dirty="0"/>
          </a:p>
        </p:txBody>
      </p:sp>
    </p:spTree>
    <p:extLst>
      <p:ext uri="{BB962C8B-B14F-4D97-AF65-F5344CB8AC3E}">
        <p14:creationId xmlns:p14="http://schemas.microsoft.com/office/powerpoint/2010/main" val="377279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Do you know where is it?</a:t>
            </a:r>
            <a:endParaRPr lang="en-US" dirty="0"/>
          </a:p>
        </p:txBody>
      </p:sp>
      <p:sp>
        <p:nvSpPr>
          <p:cNvPr id="3" name="Subtitle 2"/>
          <p:cNvSpPr>
            <a:spLocks noGrp="1"/>
          </p:cNvSpPr>
          <p:nvPr>
            <p:ph type="subTitle" idx="1"/>
          </p:nvPr>
        </p:nvSpPr>
        <p:spPr/>
        <p:txBody>
          <a:bodyPr/>
          <a:lstStyle/>
          <a:p>
            <a:r>
              <a:rPr lang="en-US" dirty="0" smtClean="0"/>
              <a:t>Make your best guess.</a:t>
            </a:r>
            <a:endParaRPr lang="en-US" dirty="0"/>
          </a:p>
        </p:txBody>
      </p:sp>
    </p:spTree>
    <p:extLst>
      <p:ext uri="{BB962C8B-B14F-4D97-AF65-F5344CB8AC3E}">
        <p14:creationId xmlns:p14="http://schemas.microsoft.com/office/powerpoint/2010/main" val="2477634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4999" y="152400"/>
            <a:ext cx="6897625"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81000" y="152401"/>
            <a:ext cx="1371600" cy="1107996"/>
          </a:xfrm>
          <a:prstGeom prst="rect">
            <a:avLst/>
          </a:prstGeom>
          <a:solidFill>
            <a:schemeClr val="accent2"/>
          </a:solidFill>
        </p:spPr>
        <p:txBody>
          <a:bodyPr wrap="square" rtlCol="0">
            <a:spAutoFit/>
          </a:bodyPr>
          <a:lstStyle/>
          <a:p>
            <a:pPr algn="ctr"/>
            <a:r>
              <a:rPr lang="en-US" sz="6600" b="1" dirty="0" smtClean="0">
                <a:solidFill>
                  <a:schemeClr val="bg1"/>
                </a:solidFill>
                <a:latin typeface="Arial Black" pitchFamily="34" charset="0"/>
              </a:rPr>
              <a:t>1</a:t>
            </a:r>
            <a:endParaRPr lang="en-US" sz="6600" b="1" dirty="0">
              <a:solidFill>
                <a:schemeClr val="bg1"/>
              </a:solidFill>
              <a:latin typeface="Arial Black" pitchFamily="34" charset="0"/>
            </a:endParaRPr>
          </a:p>
        </p:txBody>
      </p:sp>
      <p:sp>
        <p:nvSpPr>
          <p:cNvPr id="7" name="TextBox 6"/>
          <p:cNvSpPr txBox="1"/>
          <p:nvPr/>
        </p:nvSpPr>
        <p:spPr>
          <a:xfrm>
            <a:off x="381000" y="1371600"/>
            <a:ext cx="1371600" cy="646331"/>
          </a:xfrm>
          <a:prstGeom prst="rect">
            <a:avLst/>
          </a:prstGeom>
          <a:noFill/>
        </p:spPr>
        <p:txBody>
          <a:bodyPr wrap="square" rtlCol="0">
            <a:spAutoFit/>
          </a:bodyPr>
          <a:lstStyle/>
          <a:p>
            <a:r>
              <a:rPr lang="en-US" dirty="0" smtClean="0"/>
              <a:t>Great Wall, China</a:t>
            </a:r>
            <a:endParaRPr lang="en-US" dirty="0"/>
          </a:p>
        </p:txBody>
      </p:sp>
    </p:spTree>
    <p:extLst>
      <p:ext uri="{BB962C8B-B14F-4D97-AF65-F5344CB8AC3E}">
        <p14:creationId xmlns:p14="http://schemas.microsoft.com/office/powerpoint/2010/main" val="418443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Top 10 Most Spoken Languages in the World</a:t>
            </a: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hlinkClick r:id="rId2"/>
              </a:rPr>
              <a:t>http://listverse.com/2008/06/26/top-10-most-spoken-languages-in-the-world/</a:t>
            </a:r>
            <a:endParaRPr lang="en-US" dirty="0" smtClean="0"/>
          </a:p>
          <a:p>
            <a:r>
              <a:rPr lang="en-US" dirty="0" smtClean="0"/>
              <a:t>(June 2008)</a:t>
            </a:r>
            <a:endParaRPr lang="en-US" dirty="0"/>
          </a:p>
        </p:txBody>
      </p:sp>
    </p:spTree>
    <p:extLst>
      <p:ext uri="{BB962C8B-B14F-4D97-AF65-F5344CB8AC3E}">
        <p14:creationId xmlns:p14="http://schemas.microsoft.com/office/powerpoint/2010/main" val="22724160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81000"/>
            <a:ext cx="3821757"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81000" y="381000"/>
            <a:ext cx="1371600" cy="1107996"/>
          </a:xfrm>
          <a:prstGeom prst="rect">
            <a:avLst/>
          </a:prstGeom>
          <a:solidFill>
            <a:schemeClr val="accent2"/>
          </a:solidFill>
        </p:spPr>
        <p:txBody>
          <a:bodyPr wrap="square" rtlCol="0">
            <a:spAutoFit/>
          </a:bodyPr>
          <a:lstStyle/>
          <a:p>
            <a:r>
              <a:rPr lang="en-US" sz="6600" b="1" dirty="0" smtClean="0">
                <a:solidFill>
                  <a:schemeClr val="bg1"/>
                </a:solidFill>
                <a:latin typeface="Arial Black" pitchFamily="34" charset="0"/>
              </a:rPr>
              <a:t>10</a:t>
            </a:r>
            <a:endParaRPr lang="en-US" sz="6600" b="1" dirty="0">
              <a:solidFill>
                <a:schemeClr val="bg1"/>
              </a:solidFill>
              <a:latin typeface="Arial Black" pitchFamily="34" charset="0"/>
            </a:endParaRPr>
          </a:p>
        </p:txBody>
      </p:sp>
      <p:sp>
        <p:nvSpPr>
          <p:cNvPr id="3" name="Rectangle 2"/>
          <p:cNvSpPr/>
          <p:nvPr/>
        </p:nvSpPr>
        <p:spPr>
          <a:xfrm>
            <a:off x="5791200" y="381000"/>
            <a:ext cx="3200400" cy="5940088"/>
          </a:xfrm>
          <a:prstGeom prst="rect">
            <a:avLst/>
          </a:prstGeom>
        </p:spPr>
        <p:txBody>
          <a:bodyPr wrap="square">
            <a:spAutoFit/>
          </a:bodyPr>
          <a:lstStyle/>
          <a:p>
            <a:pPr fontAlgn="base"/>
            <a:r>
              <a:rPr lang="en-US" sz="2000" b="1" dirty="0"/>
              <a:t>Number of speakers: 129 million</a:t>
            </a:r>
          </a:p>
          <a:p>
            <a:pPr fontAlgn="base"/>
            <a:endParaRPr lang="en-US" sz="2000" dirty="0" smtClean="0"/>
          </a:p>
          <a:p>
            <a:pPr fontAlgn="base"/>
            <a:r>
              <a:rPr lang="en-US" sz="2000" dirty="0" smtClean="0"/>
              <a:t>Often </a:t>
            </a:r>
            <a:r>
              <a:rPr lang="en-US" sz="2000" dirty="0"/>
              <a:t>called the most romantic language in the world, </a:t>
            </a:r>
            <a:r>
              <a:rPr lang="en-US" sz="2000" b="1" dirty="0"/>
              <a:t>French</a:t>
            </a:r>
            <a:r>
              <a:rPr lang="en-US" sz="2000" dirty="0"/>
              <a:t> is spoken in tons of countries, including Belgium, Canada, Rwanda, Cameroon, and Haiti. Oh, and France too. We’re actually very lucky that French is so popular, because without it, we might have been stuck with Dutch Toast, Dutch Fries, and Dutch kissing (</a:t>
            </a:r>
            <a:r>
              <a:rPr lang="en-US" sz="2000" dirty="0" err="1"/>
              <a:t>ew</a:t>
            </a:r>
            <a:r>
              <a:rPr lang="en-US" sz="2000" dirty="0"/>
              <a:t>!).</a:t>
            </a:r>
          </a:p>
          <a:p>
            <a:pPr fontAlgn="base"/>
            <a:endParaRPr lang="en-US" sz="2000" dirty="0" smtClean="0"/>
          </a:p>
          <a:p>
            <a:pPr fontAlgn="base"/>
            <a:r>
              <a:rPr lang="en-US" sz="2000" dirty="0" smtClean="0"/>
              <a:t>To </a:t>
            </a:r>
            <a:r>
              <a:rPr lang="en-US" sz="2000" dirty="0"/>
              <a:t>say “hello” in French, say “Bonjour” (bone-JOOR).</a:t>
            </a:r>
          </a:p>
        </p:txBody>
      </p:sp>
      <p:sp>
        <p:nvSpPr>
          <p:cNvPr id="5" name="TextBox 4"/>
          <p:cNvSpPr txBox="1"/>
          <p:nvPr/>
        </p:nvSpPr>
        <p:spPr>
          <a:xfrm>
            <a:off x="381000" y="1676400"/>
            <a:ext cx="1371600" cy="923330"/>
          </a:xfrm>
          <a:prstGeom prst="rect">
            <a:avLst/>
          </a:prstGeom>
          <a:noFill/>
        </p:spPr>
        <p:txBody>
          <a:bodyPr wrap="square" rtlCol="0">
            <a:spAutoFit/>
          </a:bodyPr>
          <a:lstStyle/>
          <a:p>
            <a:r>
              <a:rPr lang="en-US" dirty="0" smtClean="0"/>
              <a:t>Eiffel Tower, Paris,</a:t>
            </a:r>
          </a:p>
          <a:p>
            <a:r>
              <a:rPr lang="en-US" dirty="0" smtClean="0"/>
              <a:t>France</a:t>
            </a:r>
            <a:endParaRPr lang="en-US" dirty="0"/>
          </a:p>
        </p:txBody>
      </p:sp>
    </p:spTree>
    <p:extLst>
      <p:ext uri="{BB962C8B-B14F-4D97-AF65-F5344CB8AC3E}">
        <p14:creationId xmlns:p14="http://schemas.microsoft.com/office/powerpoint/2010/main" val="167989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28600"/>
            <a:ext cx="5638800" cy="3763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81000" y="228600"/>
            <a:ext cx="1371600" cy="1107996"/>
          </a:xfrm>
          <a:prstGeom prst="rect">
            <a:avLst/>
          </a:prstGeom>
          <a:solidFill>
            <a:schemeClr val="accent2"/>
          </a:solidFill>
        </p:spPr>
        <p:txBody>
          <a:bodyPr wrap="square" rtlCol="0">
            <a:spAutoFit/>
          </a:bodyPr>
          <a:lstStyle/>
          <a:p>
            <a:pPr algn="ctr"/>
            <a:r>
              <a:rPr lang="en-US" sz="6600" b="1" dirty="0" smtClean="0">
                <a:solidFill>
                  <a:schemeClr val="bg1"/>
                </a:solidFill>
                <a:latin typeface="Arial Black" pitchFamily="34" charset="0"/>
              </a:rPr>
              <a:t>9</a:t>
            </a:r>
            <a:endParaRPr lang="en-US" sz="6600" b="1" dirty="0">
              <a:solidFill>
                <a:schemeClr val="bg1"/>
              </a:solidFill>
              <a:latin typeface="Arial Black" pitchFamily="34" charset="0"/>
            </a:endParaRPr>
          </a:p>
        </p:txBody>
      </p:sp>
      <p:sp>
        <p:nvSpPr>
          <p:cNvPr id="2" name="Rectangle 1"/>
          <p:cNvSpPr/>
          <p:nvPr/>
        </p:nvSpPr>
        <p:spPr>
          <a:xfrm>
            <a:off x="304800" y="4038600"/>
            <a:ext cx="8686800" cy="2862322"/>
          </a:xfrm>
          <a:prstGeom prst="rect">
            <a:avLst/>
          </a:prstGeom>
        </p:spPr>
        <p:txBody>
          <a:bodyPr wrap="square">
            <a:spAutoFit/>
          </a:bodyPr>
          <a:lstStyle/>
          <a:p>
            <a:pPr fontAlgn="base"/>
            <a:r>
              <a:rPr lang="en-US" b="1" dirty="0"/>
              <a:t>Number of speakers: 159 million</a:t>
            </a:r>
          </a:p>
          <a:p>
            <a:pPr marL="285750" indent="-285750" fontAlgn="base">
              <a:buFont typeface="Arial" pitchFamily="34" charset="0"/>
              <a:buChar char="•"/>
            </a:pPr>
            <a:r>
              <a:rPr lang="en-US" dirty="0"/>
              <a:t>Malay-Indonesian is spoken – surprise – in Malaysia and Indonesia. Actually, we </a:t>
            </a:r>
            <a:r>
              <a:rPr lang="en-US" dirty="0" err="1"/>
              <a:t>kinda</a:t>
            </a:r>
            <a:r>
              <a:rPr lang="en-US" dirty="0"/>
              <a:t> fudged the numbers on this one because there are many dialects of Malay, the most popular of which is </a:t>
            </a:r>
            <a:r>
              <a:rPr lang="en-US" b="1" dirty="0"/>
              <a:t>Indonesian</a:t>
            </a:r>
            <a:r>
              <a:rPr lang="en-US" dirty="0"/>
              <a:t>. But they’re all pretty much based on the same root language, which makes it the ninth most-spoken in the world.</a:t>
            </a:r>
          </a:p>
          <a:p>
            <a:pPr marL="285750" indent="-285750" fontAlgn="base">
              <a:buFont typeface="Arial" pitchFamily="34" charset="0"/>
              <a:buChar char="•"/>
            </a:pPr>
            <a:r>
              <a:rPr lang="en-US" dirty="0"/>
              <a:t>Indonesia is a fascinating place; a nation made up of over 13,000 islands it is the sixth most populated country in the world. Malaysia borders on two of the larger parts of Indonesia (including the island of Borneo), and is mostly known for its capital city of Kuala Lumpur</a:t>
            </a:r>
            <a:r>
              <a:rPr lang="en-US" dirty="0" smtClean="0"/>
              <a:t>.</a:t>
            </a:r>
          </a:p>
          <a:p>
            <a:pPr marL="285750" indent="-285750" fontAlgn="base">
              <a:buFont typeface="Arial" pitchFamily="34" charset="0"/>
              <a:buChar char="•"/>
            </a:pPr>
            <a:r>
              <a:rPr lang="en-US" dirty="0"/>
              <a:t>To say “hello” in Indonesian, say “</a:t>
            </a:r>
            <a:r>
              <a:rPr lang="en-US" dirty="0" err="1"/>
              <a:t>Selamat</a:t>
            </a:r>
            <a:r>
              <a:rPr lang="en-US" dirty="0"/>
              <a:t> </a:t>
            </a:r>
            <a:r>
              <a:rPr lang="en-US" dirty="0" err="1"/>
              <a:t>pagi</a:t>
            </a:r>
            <a:r>
              <a:rPr lang="en-US" dirty="0"/>
              <a:t>” (se-LA-</a:t>
            </a:r>
            <a:r>
              <a:rPr lang="en-US" dirty="0" err="1"/>
              <a:t>maht</a:t>
            </a:r>
            <a:r>
              <a:rPr lang="en-US" dirty="0"/>
              <a:t> PA-gee).</a:t>
            </a:r>
          </a:p>
        </p:txBody>
      </p:sp>
      <p:sp>
        <p:nvSpPr>
          <p:cNvPr id="4" name="TextBox 3"/>
          <p:cNvSpPr txBox="1"/>
          <p:nvPr/>
        </p:nvSpPr>
        <p:spPr>
          <a:xfrm>
            <a:off x="381000" y="1336596"/>
            <a:ext cx="1371600" cy="1200329"/>
          </a:xfrm>
          <a:prstGeom prst="rect">
            <a:avLst/>
          </a:prstGeom>
          <a:noFill/>
        </p:spPr>
        <p:txBody>
          <a:bodyPr wrap="square" rtlCol="0">
            <a:spAutoFit/>
          </a:bodyPr>
          <a:lstStyle/>
          <a:p>
            <a:r>
              <a:rPr lang="en-US" dirty="0" smtClean="0"/>
              <a:t>Borobudur Temple, Yogyakarta, Indonesia</a:t>
            </a:r>
            <a:endParaRPr lang="en-US" dirty="0"/>
          </a:p>
        </p:txBody>
      </p:sp>
    </p:spTree>
    <p:extLst>
      <p:ext uri="{BB962C8B-B14F-4D97-AF65-F5344CB8AC3E}">
        <p14:creationId xmlns:p14="http://schemas.microsoft.com/office/powerpoint/2010/main" val="3688058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228600"/>
            <a:ext cx="1371600" cy="1107996"/>
          </a:xfrm>
          <a:prstGeom prst="rect">
            <a:avLst/>
          </a:prstGeom>
          <a:solidFill>
            <a:schemeClr val="accent2"/>
          </a:solidFill>
        </p:spPr>
        <p:txBody>
          <a:bodyPr wrap="square" rtlCol="0">
            <a:spAutoFit/>
          </a:bodyPr>
          <a:lstStyle/>
          <a:p>
            <a:pPr algn="ctr"/>
            <a:r>
              <a:rPr lang="en-US" sz="6600" b="1" dirty="0" smtClean="0">
                <a:solidFill>
                  <a:schemeClr val="bg1"/>
                </a:solidFill>
                <a:latin typeface="Arial Black" pitchFamily="34" charset="0"/>
              </a:rPr>
              <a:t>8</a:t>
            </a:r>
            <a:endParaRPr lang="en-US" sz="6600" b="1" dirty="0">
              <a:solidFill>
                <a:schemeClr val="bg1"/>
              </a:solidFill>
              <a:latin typeface="Arial Black" pitchFamily="34" charset="0"/>
            </a:endParaRPr>
          </a:p>
        </p:txBody>
      </p:sp>
      <p:sp>
        <p:nvSpPr>
          <p:cNvPr id="2" name="Rectangle 1"/>
          <p:cNvSpPr/>
          <p:nvPr/>
        </p:nvSpPr>
        <p:spPr>
          <a:xfrm>
            <a:off x="381000" y="4267200"/>
            <a:ext cx="8610600" cy="2585323"/>
          </a:xfrm>
          <a:prstGeom prst="rect">
            <a:avLst/>
          </a:prstGeom>
        </p:spPr>
        <p:txBody>
          <a:bodyPr wrap="square">
            <a:spAutoFit/>
          </a:bodyPr>
          <a:lstStyle/>
          <a:p>
            <a:pPr fontAlgn="base"/>
            <a:r>
              <a:rPr lang="en-US" b="1" dirty="0"/>
              <a:t>Number of speakers: 191 million</a:t>
            </a:r>
          </a:p>
          <a:p>
            <a:pPr marL="285750" indent="-285750" fontAlgn="base">
              <a:buFont typeface="Arial" pitchFamily="34" charset="0"/>
              <a:buChar char="•"/>
            </a:pPr>
            <a:r>
              <a:rPr lang="en-US" dirty="0"/>
              <a:t>Think of </a:t>
            </a:r>
            <a:r>
              <a:rPr lang="en-US" b="1" dirty="0"/>
              <a:t>Portuguese</a:t>
            </a:r>
            <a:r>
              <a:rPr lang="en-US" dirty="0"/>
              <a:t> as the little language that could. In the 12th Century, Portugal won its independence from Spain and expanded all over the world with the help of its famous explorers like Vasco da Gama and Prince Henry the Navigator. (Good thing Henry became a navigator . . . could you imagine if a guy named “Prince Henry the Navigator” became a florist?) Because Portugal got in so early on the exploring game, the language established itself all over the world, especially in Brazil (where it’s the national language), Macau, Angola, Venezuela, and Mozambique.</a:t>
            </a:r>
          </a:p>
          <a:p>
            <a:pPr marL="285750" indent="-285750" fontAlgn="base">
              <a:buFont typeface="Arial" pitchFamily="34" charset="0"/>
              <a:buChar char="•"/>
            </a:pPr>
            <a:r>
              <a:rPr lang="en-US" dirty="0"/>
              <a:t>To say “hello” in Portuguese, say “</a:t>
            </a:r>
            <a:r>
              <a:rPr lang="en-US" dirty="0" err="1"/>
              <a:t>Bom</a:t>
            </a:r>
            <a:r>
              <a:rPr lang="en-US" dirty="0"/>
              <a:t> </a:t>
            </a:r>
            <a:r>
              <a:rPr lang="en-US" dirty="0" err="1"/>
              <a:t>dia</a:t>
            </a:r>
            <a:r>
              <a:rPr lang="en-US" dirty="0"/>
              <a:t>” (</a:t>
            </a:r>
            <a:r>
              <a:rPr lang="en-US" dirty="0" err="1"/>
              <a:t>bohn</a:t>
            </a:r>
            <a:r>
              <a:rPr lang="en-US" dirty="0"/>
              <a:t> DEE-ah).</a:t>
            </a:r>
          </a:p>
        </p:txBody>
      </p:sp>
      <p:pic>
        <p:nvPicPr>
          <p:cNvPr id="8196" name="Picture 4" descr="#1 of Best Places To Visit In Portug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77092"/>
            <a:ext cx="5791200" cy="38728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1447800"/>
            <a:ext cx="1371600" cy="646331"/>
          </a:xfrm>
          <a:prstGeom prst="rect">
            <a:avLst/>
          </a:prstGeom>
          <a:noFill/>
        </p:spPr>
        <p:txBody>
          <a:bodyPr wrap="square" rtlCol="0">
            <a:spAutoFit/>
          </a:bodyPr>
          <a:lstStyle/>
          <a:p>
            <a:r>
              <a:rPr lang="en-US" dirty="0" smtClean="0"/>
              <a:t>Lisbon, Portugal</a:t>
            </a:r>
            <a:endParaRPr lang="en-US" dirty="0"/>
          </a:p>
        </p:txBody>
      </p:sp>
    </p:spTree>
    <p:extLst>
      <p:ext uri="{BB962C8B-B14F-4D97-AF65-F5344CB8AC3E}">
        <p14:creationId xmlns:p14="http://schemas.microsoft.com/office/powerpoint/2010/main" val="1233314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381000"/>
            <a:ext cx="1371600" cy="1107996"/>
          </a:xfrm>
          <a:prstGeom prst="rect">
            <a:avLst/>
          </a:prstGeom>
          <a:solidFill>
            <a:schemeClr val="accent2"/>
          </a:solidFill>
        </p:spPr>
        <p:txBody>
          <a:bodyPr wrap="square" rtlCol="0">
            <a:spAutoFit/>
          </a:bodyPr>
          <a:lstStyle/>
          <a:p>
            <a:pPr algn="ctr"/>
            <a:r>
              <a:rPr lang="en-US" sz="6600" b="1" dirty="0" smtClean="0">
                <a:solidFill>
                  <a:schemeClr val="bg1"/>
                </a:solidFill>
                <a:latin typeface="Arial Black" pitchFamily="34" charset="0"/>
              </a:rPr>
              <a:t>7</a:t>
            </a:r>
            <a:endParaRPr lang="en-US" sz="6600" b="1" dirty="0">
              <a:solidFill>
                <a:schemeClr val="bg1"/>
              </a:solidFill>
              <a:latin typeface="Arial Black" pitchFamily="34" charset="0"/>
            </a:endParaRPr>
          </a:p>
        </p:txBody>
      </p:sp>
      <p:sp>
        <p:nvSpPr>
          <p:cNvPr id="2" name="Rectangle 1"/>
          <p:cNvSpPr/>
          <p:nvPr/>
        </p:nvSpPr>
        <p:spPr>
          <a:xfrm>
            <a:off x="381000" y="4343400"/>
            <a:ext cx="8458200" cy="2246769"/>
          </a:xfrm>
          <a:prstGeom prst="rect">
            <a:avLst/>
          </a:prstGeom>
        </p:spPr>
        <p:txBody>
          <a:bodyPr wrap="square">
            <a:spAutoFit/>
          </a:bodyPr>
          <a:lstStyle/>
          <a:p>
            <a:pPr fontAlgn="base"/>
            <a:r>
              <a:rPr lang="en-US" sz="2000" b="1" dirty="0"/>
              <a:t>Number of speakers: 211 million</a:t>
            </a:r>
          </a:p>
          <a:p>
            <a:pPr marL="342900" indent="-342900" fontAlgn="base">
              <a:buFont typeface="Arial" pitchFamily="34" charset="0"/>
              <a:buChar char="•"/>
            </a:pPr>
            <a:r>
              <a:rPr lang="en-US" sz="2000" dirty="0"/>
              <a:t>In Bangladesh, a country of 120+ million people, just about everybody speaks Bengali. And because Bangladesh is virtually surrounded by India (where the population is growing so fast, just breathing the air can get you pregnant), the number of Bengali speakers in the world is much higher than most people would expect.</a:t>
            </a:r>
          </a:p>
          <a:p>
            <a:pPr marL="342900" indent="-342900" fontAlgn="base">
              <a:buFont typeface="Arial" pitchFamily="34" charset="0"/>
              <a:buChar char="•"/>
            </a:pPr>
            <a:r>
              <a:rPr lang="en-US" sz="2000" dirty="0"/>
              <a:t>To say “hello” in Bengali, say “</a:t>
            </a:r>
            <a:r>
              <a:rPr lang="en-US" sz="2000" dirty="0" err="1"/>
              <a:t>Ei</a:t>
            </a:r>
            <a:r>
              <a:rPr lang="en-US" sz="2000" dirty="0"/>
              <a:t> Je” (EYE-jay).</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81000"/>
            <a:ext cx="5334000" cy="3813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81000" y="1676400"/>
            <a:ext cx="1371600" cy="646331"/>
          </a:xfrm>
          <a:prstGeom prst="rect">
            <a:avLst/>
          </a:prstGeom>
          <a:noFill/>
        </p:spPr>
        <p:txBody>
          <a:bodyPr wrap="square" rtlCol="0">
            <a:spAutoFit/>
          </a:bodyPr>
          <a:lstStyle/>
          <a:p>
            <a:r>
              <a:rPr lang="en-US" dirty="0" smtClean="0"/>
              <a:t>Dhaka, Bangladesh</a:t>
            </a:r>
            <a:endParaRPr lang="en-US" dirty="0"/>
          </a:p>
        </p:txBody>
      </p:sp>
    </p:spTree>
    <p:extLst>
      <p:ext uri="{BB962C8B-B14F-4D97-AF65-F5344CB8AC3E}">
        <p14:creationId xmlns:p14="http://schemas.microsoft.com/office/powerpoint/2010/main" val="18322731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381000"/>
            <a:ext cx="1371600" cy="1107996"/>
          </a:xfrm>
          <a:prstGeom prst="rect">
            <a:avLst/>
          </a:prstGeom>
          <a:solidFill>
            <a:schemeClr val="accent2"/>
          </a:solidFill>
        </p:spPr>
        <p:txBody>
          <a:bodyPr wrap="square" rtlCol="0">
            <a:spAutoFit/>
          </a:bodyPr>
          <a:lstStyle/>
          <a:p>
            <a:pPr algn="ctr"/>
            <a:r>
              <a:rPr lang="en-US" sz="6600" b="1" dirty="0" smtClean="0">
                <a:solidFill>
                  <a:schemeClr val="bg1"/>
                </a:solidFill>
                <a:latin typeface="Arial Black" pitchFamily="34" charset="0"/>
              </a:rPr>
              <a:t>6</a:t>
            </a:r>
            <a:endParaRPr lang="en-US" sz="6600" b="1" dirty="0">
              <a:solidFill>
                <a:schemeClr val="bg1"/>
              </a:solidFill>
              <a:latin typeface="Arial Black" pitchFamily="34" charset="0"/>
            </a:endParaRPr>
          </a:p>
        </p:txBody>
      </p:sp>
      <p:sp>
        <p:nvSpPr>
          <p:cNvPr id="2" name="Rectangle 1"/>
          <p:cNvSpPr/>
          <p:nvPr/>
        </p:nvSpPr>
        <p:spPr>
          <a:xfrm>
            <a:off x="304800" y="4521875"/>
            <a:ext cx="8686800" cy="2031325"/>
          </a:xfrm>
          <a:prstGeom prst="rect">
            <a:avLst/>
          </a:prstGeom>
        </p:spPr>
        <p:txBody>
          <a:bodyPr wrap="square">
            <a:spAutoFit/>
          </a:bodyPr>
          <a:lstStyle/>
          <a:p>
            <a:pPr fontAlgn="base"/>
            <a:r>
              <a:rPr lang="en-US" b="1" dirty="0"/>
              <a:t>Number of speakers: 246 million</a:t>
            </a:r>
          </a:p>
          <a:p>
            <a:pPr marL="285750" indent="-285750" fontAlgn="base">
              <a:buFont typeface="Arial" pitchFamily="34" charset="0"/>
              <a:buChar char="•"/>
            </a:pPr>
            <a:r>
              <a:rPr lang="en-US" dirty="0"/>
              <a:t>Arabic, one of the world’s oldest languages, is spoken in the Middle East, with speakers found in countries such as Saudi Arabia, Kuwait, Iraq, Syria, Jordan, Lebanon, and Egypt. Furthermore, because Arabic is the language of the Koran, millions of Moslems in other countries speak Arabic as well. So many people have a working knowledge of Arabic, in fact, that in 1974 it was made the sixth official language of the United Nations.</a:t>
            </a:r>
          </a:p>
          <a:p>
            <a:pPr marL="285750" indent="-285750" fontAlgn="base">
              <a:buFont typeface="Arial" pitchFamily="34" charset="0"/>
              <a:buChar char="•"/>
            </a:pPr>
            <a:r>
              <a:rPr lang="en-US" dirty="0"/>
              <a:t>To say “hello” in Arabic, say “Al salaam </a:t>
            </a:r>
            <a:r>
              <a:rPr lang="en-US" dirty="0" err="1"/>
              <a:t>a’alaykum</a:t>
            </a:r>
            <a:r>
              <a:rPr lang="en-US" dirty="0"/>
              <a:t>” (</a:t>
            </a:r>
            <a:r>
              <a:rPr lang="en-US" dirty="0" err="1"/>
              <a:t>Ahl</a:t>
            </a:r>
            <a:r>
              <a:rPr lang="en-US" dirty="0"/>
              <a:t> </a:t>
            </a:r>
            <a:r>
              <a:rPr lang="en-US" dirty="0" err="1"/>
              <a:t>sah</a:t>
            </a:r>
            <a:r>
              <a:rPr lang="en-US" dirty="0"/>
              <a:t>-LAHM ah ah-LAY-</a:t>
            </a:r>
            <a:r>
              <a:rPr lang="en-US" dirty="0" err="1"/>
              <a:t>koom</a:t>
            </a:r>
            <a:r>
              <a:rPr lang="en-US" dirty="0"/>
              <a:t>).</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81000"/>
            <a:ext cx="5334000"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81000" y="1600200"/>
            <a:ext cx="1371600" cy="1200329"/>
          </a:xfrm>
          <a:prstGeom prst="rect">
            <a:avLst/>
          </a:prstGeom>
          <a:noFill/>
        </p:spPr>
        <p:txBody>
          <a:bodyPr wrap="square" rtlCol="0">
            <a:spAutoFit/>
          </a:bodyPr>
          <a:lstStyle/>
          <a:p>
            <a:r>
              <a:rPr lang="en-US" dirty="0" smtClean="0"/>
              <a:t>Masjid Al </a:t>
            </a:r>
            <a:r>
              <a:rPr lang="en-US" dirty="0" err="1" smtClean="0"/>
              <a:t>Qiblatain</a:t>
            </a:r>
            <a:r>
              <a:rPr lang="en-US" dirty="0" smtClean="0"/>
              <a:t>, </a:t>
            </a:r>
            <a:r>
              <a:rPr lang="en-US" dirty="0" err="1" smtClean="0"/>
              <a:t>Madina</a:t>
            </a:r>
            <a:r>
              <a:rPr lang="en-US" dirty="0" smtClean="0"/>
              <a:t>, Saudi Arabia</a:t>
            </a:r>
            <a:endParaRPr lang="en-US" dirty="0"/>
          </a:p>
        </p:txBody>
      </p:sp>
    </p:spTree>
    <p:extLst>
      <p:ext uri="{BB962C8B-B14F-4D97-AF65-F5344CB8AC3E}">
        <p14:creationId xmlns:p14="http://schemas.microsoft.com/office/powerpoint/2010/main" val="33135890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381000"/>
            <a:ext cx="1371600" cy="1107996"/>
          </a:xfrm>
          <a:prstGeom prst="rect">
            <a:avLst/>
          </a:prstGeom>
          <a:solidFill>
            <a:schemeClr val="accent2"/>
          </a:solidFill>
        </p:spPr>
        <p:txBody>
          <a:bodyPr wrap="square" rtlCol="0">
            <a:spAutoFit/>
          </a:bodyPr>
          <a:lstStyle/>
          <a:p>
            <a:pPr algn="ctr"/>
            <a:r>
              <a:rPr lang="en-US" sz="6600" b="1" dirty="0" smtClean="0">
                <a:solidFill>
                  <a:schemeClr val="bg1"/>
                </a:solidFill>
                <a:latin typeface="Arial Black" pitchFamily="34" charset="0"/>
              </a:rPr>
              <a:t>5</a:t>
            </a:r>
            <a:endParaRPr lang="en-US" sz="6600" b="1" dirty="0">
              <a:solidFill>
                <a:schemeClr val="bg1"/>
              </a:solidFill>
              <a:latin typeface="Arial Black" pitchFamily="34" charset="0"/>
            </a:endParaRPr>
          </a:p>
        </p:txBody>
      </p:sp>
      <p:sp>
        <p:nvSpPr>
          <p:cNvPr id="2" name="Rectangle 1"/>
          <p:cNvSpPr/>
          <p:nvPr/>
        </p:nvSpPr>
        <p:spPr>
          <a:xfrm>
            <a:off x="609600" y="4648200"/>
            <a:ext cx="8153400" cy="2031325"/>
          </a:xfrm>
          <a:prstGeom prst="rect">
            <a:avLst/>
          </a:prstGeom>
        </p:spPr>
        <p:txBody>
          <a:bodyPr wrap="square">
            <a:spAutoFit/>
          </a:bodyPr>
          <a:lstStyle/>
          <a:p>
            <a:pPr fontAlgn="base"/>
            <a:r>
              <a:rPr lang="en-US" b="1" dirty="0"/>
              <a:t>Number of speakers: 277 million</a:t>
            </a:r>
          </a:p>
          <a:p>
            <a:pPr marL="285750" indent="-285750" fontAlgn="base">
              <a:buFont typeface="Arial" pitchFamily="34" charset="0"/>
              <a:buChar char="•"/>
            </a:pPr>
            <a:r>
              <a:rPr lang="en-US" dirty="0"/>
              <a:t>Mikhail Gorbachev, Boris Yeltsin, and </a:t>
            </a:r>
            <a:r>
              <a:rPr lang="en-US" dirty="0" err="1"/>
              <a:t>Yakov</a:t>
            </a:r>
            <a:r>
              <a:rPr lang="en-US" dirty="0"/>
              <a:t> Smirnoff are among the millions of Russian speakers out there. Sure, we used to think of them as our Commie enemies. Now we think of them as our Commie friends. One of the six languages in the UN, Russian is spoken not only in the Mother Country, but also in Belarus, Kazakhstan, and the U.S. (to name just a few places).</a:t>
            </a:r>
          </a:p>
          <a:p>
            <a:pPr marL="285750" indent="-285750" fontAlgn="base">
              <a:buFont typeface="Arial" pitchFamily="34" charset="0"/>
              <a:buChar char="•"/>
            </a:pPr>
            <a:r>
              <a:rPr lang="en-US" dirty="0"/>
              <a:t>To say “hello” in Russian, say “</a:t>
            </a:r>
            <a:r>
              <a:rPr lang="en-US" dirty="0" err="1"/>
              <a:t>Zdravstvuite</a:t>
            </a:r>
            <a:r>
              <a:rPr lang="en-US" dirty="0"/>
              <a:t>” (ZDRAST-vet-yah).</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81000"/>
            <a:ext cx="6096000" cy="404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81000" y="1676400"/>
            <a:ext cx="1524000" cy="1200329"/>
          </a:xfrm>
          <a:prstGeom prst="rect">
            <a:avLst/>
          </a:prstGeom>
          <a:noFill/>
        </p:spPr>
        <p:txBody>
          <a:bodyPr wrap="square" rtlCol="0">
            <a:spAutoFit/>
          </a:bodyPr>
          <a:lstStyle/>
          <a:p>
            <a:r>
              <a:rPr lang="en-US" dirty="0" smtClean="0"/>
              <a:t>Saint Basil’s Cathedral, Moscow, Russia</a:t>
            </a:r>
            <a:endParaRPr lang="en-US" dirty="0"/>
          </a:p>
        </p:txBody>
      </p:sp>
    </p:spTree>
    <p:extLst>
      <p:ext uri="{BB962C8B-B14F-4D97-AF65-F5344CB8AC3E}">
        <p14:creationId xmlns:p14="http://schemas.microsoft.com/office/powerpoint/2010/main" val="1090769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381000"/>
            <a:ext cx="1371600" cy="1107996"/>
          </a:xfrm>
          <a:prstGeom prst="rect">
            <a:avLst/>
          </a:prstGeom>
          <a:solidFill>
            <a:schemeClr val="accent2"/>
          </a:solidFill>
        </p:spPr>
        <p:txBody>
          <a:bodyPr wrap="square" rtlCol="0">
            <a:spAutoFit/>
          </a:bodyPr>
          <a:lstStyle/>
          <a:p>
            <a:pPr algn="ctr"/>
            <a:r>
              <a:rPr lang="en-US" sz="6600" b="1" dirty="0" smtClean="0">
                <a:solidFill>
                  <a:schemeClr val="bg1"/>
                </a:solidFill>
                <a:latin typeface="Arial Black" pitchFamily="34" charset="0"/>
              </a:rPr>
              <a:t>4</a:t>
            </a:r>
            <a:endParaRPr lang="en-US" sz="6600" b="1" dirty="0">
              <a:solidFill>
                <a:schemeClr val="bg1"/>
              </a:solidFill>
              <a:latin typeface="Arial Black" pitchFamily="34" charset="0"/>
            </a:endParaRPr>
          </a:p>
        </p:txBody>
      </p:sp>
      <p:sp>
        <p:nvSpPr>
          <p:cNvPr id="2" name="Rectangle 1"/>
          <p:cNvSpPr/>
          <p:nvPr/>
        </p:nvSpPr>
        <p:spPr>
          <a:xfrm>
            <a:off x="367144" y="4343400"/>
            <a:ext cx="8319655" cy="2246769"/>
          </a:xfrm>
          <a:prstGeom prst="rect">
            <a:avLst/>
          </a:prstGeom>
        </p:spPr>
        <p:txBody>
          <a:bodyPr wrap="square">
            <a:spAutoFit/>
          </a:bodyPr>
          <a:lstStyle/>
          <a:p>
            <a:pPr fontAlgn="base"/>
            <a:r>
              <a:rPr lang="en-US" sz="2000" b="1" dirty="0"/>
              <a:t>Number of speakers: 392 million</a:t>
            </a:r>
          </a:p>
          <a:p>
            <a:pPr marL="285750" indent="-285750" fontAlgn="base">
              <a:buFont typeface="Arial" pitchFamily="34" charset="0"/>
              <a:buChar char="•"/>
            </a:pPr>
            <a:r>
              <a:rPr lang="en-US" sz="2000" dirty="0"/>
              <a:t>Aside from all of those kids who take it in high school, Spanish is spoken in just about every South American and Central American country, not to mention Spain, Cuba, and the U.S. There is a particular interest in Spanish in the U.S., as many English words are borrowed from the language, including: tornado, bonanza, patio, quesadilla, enchilada, and taco </a:t>
            </a:r>
            <a:r>
              <a:rPr lang="en-US" sz="2000" dirty="0" err="1"/>
              <a:t>grande</a:t>
            </a:r>
            <a:r>
              <a:rPr lang="en-US" sz="2000" dirty="0"/>
              <a:t> supreme.</a:t>
            </a:r>
          </a:p>
          <a:p>
            <a:pPr marL="285750" indent="-285750" fontAlgn="base">
              <a:buFont typeface="Arial" pitchFamily="34" charset="0"/>
              <a:buChar char="•"/>
            </a:pPr>
            <a:r>
              <a:rPr lang="en-US" sz="2000" dirty="0"/>
              <a:t>To say “hello” in Spanish, say “</a:t>
            </a:r>
            <a:r>
              <a:rPr lang="en-US" sz="2000" dirty="0" err="1"/>
              <a:t>Hola</a:t>
            </a:r>
            <a:r>
              <a:rPr lang="en-US" sz="2000" dirty="0"/>
              <a:t>” (OH-la).</a:t>
            </a:r>
          </a:p>
        </p:txBody>
      </p: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14" t="7569" r="114" b="17168"/>
          <a:stretch/>
        </p:blipFill>
        <p:spPr bwMode="auto">
          <a:xfrm>
            <a:off x="1904999" y="408709"/>
            <a:ext cx="6498267" cy="3629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81000" y="1676400"/>
            <a:ext cx="1371600" cy="1477328"/>
          </a:xfrm>
          <a:prstGeom prst="rect">
            <a:avLst/>
          </a:prstGeom>
          <a:noFill/>
        </p:spPr>
        <p:txBody>
          <a:bodyPr wrap="square" rtlCol="0">
            <a:spAutoFit/>
          </a:bodyPr>
          <a:lstStyle/>
          <a:p>
            <a:r>
              <a:rPr lang="en-US" dirty="0" smtClean="0"/>
              <a:t>Palacio Real (Royal Palace), Madrid, Spain</a:t>
            </a:r>
            <a:endParaRPr lang="en-US" dirty="0"/>
          </a:p>
        </p:txBody>
      </p:sp>
    </p:spTree>
    <p:extLst>
      <p:ext uri="{BB962C8B-B14F-4D97-AF65-F5344CB8AC3E}">
        <p14:creationId xmlns:p14="http://schemas.microsoft.com/office/powerpoint/2010/main" val="4178563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228600"/>
            <a:ext cx="1371600" cy="1107996"/>
          </a:xfrm>
          <a:prstGeom prst="rect">
            <a:avLst/>
          </a:prstGeom>
          <a:solidFill>
            <a:schemeClr val="accent2"/>
          </a:solidFill>
        </p:spPr>
        <p:txBody>
          <a:bodyPr wrap="square" rtlCol="0">
            <a:spAutoFit/>
          </a:bodyPr>
          <a:lstStyle/>
          <a:p>
            <a:pPr algn="ctr"/>
            <a:r>
              <a:rPr lang="en-US" sz="6600" b="1" dirty="0" smtClean="0">
                <a:solidFill>
                  <a:schemeClr val="bg1"/>
                </a:solidFill>
                <a:latin typeface="Arial Black" pitchFamily="34" charset="0"/>
              </a:rPr>
              <a:t>8</a:t>
            </a:r>
            <a:endParaRPr lang="en-US" sz="6600" b="1" dirty="0">
              <a:solidFill>
                <a:schemeClr val="bg1"/>
              </a:solidFill>
              <a:latin typeface="Arial Black" pitchFamily="34" charset="0"/>
            </a:endParaRPr>
          </a:p>
        </p:txBody>
      </p:sp>
      <p:pic>
        <p:nvPicPr>
          <p:cNvPr id="8196" name="Picture 4" descr="#1 of Best Places To Visit In Portug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77092"/>
            <a:ext cx="6764122" cy="45235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1447800"/>
            <a:ext cx="1371600" cy="646331"/>
          </a:xfrm>
          <a:prstGeom prst="rect">
            <a:avLst/>
          </a:prstGeom>
          <a:noFill/>
        </p:spPr>
        <p:txBody>
          <a:bodyPr wrap="square" rtlCol="0">
            <a:spAutoFit/>
          </a:bodyPr>
          <a:lstStyle/>
          <a:p>
            <a:r>
              <a:rPr lang="en-US" dirty="0" smtClean="0"/>
              <a:t>Lisbon, Portugal</a:t>
            </a:r>
            <a:endParaRPr lang="en-US" dirty="0"/>
          </a:p>
        </p:txBody>
      </p:sp>
    </p:spTree>
    <p:extLst>
      <p:ext uri="{BB962C8B-B14F-4D97-AF65-F5344CB8AC3E}">
        <p14:creationId xmlns:p14="http://schemas.microsoft.com/office/powerpoint/2010/main" val="2923016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81000"/>
            <a:ext cx="4953000" cy="3318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81000" y="381000"/>
            <a:ext cx="1371600" cy="1107996"/>
          </a:xfrm>
          <a:prstGeom prst="rect">
            <a:avLst/>
          </a:prstGeom>
          <a:solidFill>
            <a:schemeClr val="accent2"/>
          </a:solidFill>
        </p:spPr>
        <p:txBody>
          <a:bodyPr wrap="square" rtlCol="0">
            <a:spAutoFit/>
          </a:bodyPr>
          <a:lstStyle/>
          <a:p>
            <a:pPr algn="ctr"/>
            <a:r>
              <a:rPr lang="en-US" sz="6600" b="1" dirty="0" smtClean="0">
                <a:solidFill>
                  <a:schemeClr val="bg1"/>
                </a:solidFill>
                <a:latin typeface="Arial Black" pitchFamily="34" charset="0"/>
              </a:rPr>
              <a:t>3</a:t>
            </a:r>
            <a:endParaRPr lang="en-US" sz="6600" b="1" dirty="0">
              <a:solidFill>
                <a:schemeClr val="bg1"/>
              </a:solidFill>
              <a:latin typeface="Arial Black" pitchFamily="34" charset="0"/>
            </a:endParaRPr>
          </a:p>
        </p:txBody>
      </p:sp>
      <p:sp>
        <p:nvSpPr>
          <p:cNvPr id="2" name="Rectangle 1"/>
          <p:cNvSpPr/>
          <p:nvPr/>
        </p:nvSpPr>
        <p:spPr>
          <a:xfrm>
            <a:off x="381000" y="3733800"/>
            <a:ext cx="8382000" cy="3170099"/>
          </a:xfrm>
          <a:prstGeom prst="rect">
            <a:avLst/>
          </a:prstGeom>
        </p:spPr>
        <p:txBody>
          <a:bodyPr wrap="square">
            <a:spAutoFit/>
          </a:bodyPr>
          <a:lstStyle/>
          <a:p>
            <a:pPr fontAlgn="base"/>
            <a:r>
              <a:rPr lang="en-US" sz="2000" b="1" dirty="0"/>
              <a:t>Number of speakers: 497 million</a:t>
            </a:r>
          </a:p>
          <a:p>
            <a:pPr marL="285750" indent="-285750" fontAlgn="base">
              <a:buFont typeface="Arial" pitchFamily="34" charset="0"/>
              <a:buChar char="•"/>
            </a:pPr>
            <a:r>
              <a:rPr lang="en-US" sz="2000" dirty="0"/>
              <a:t>Hindustani is the primary language of India’s crowded population, and it encompasses a huge number of dialects (of which the most commonly spoken is Hindi). While many predict that the population of India will soon surpass that of China, the prominence of English in India prevents Hindustani from surpassing the most popular language in the world. If you’re interested in learning a little Hindi, there’s a very easy way: rent an Indian movie. The film industry in India is the most prolific in the world, making thousands of action/romance/musicals every year.</a:t>
            </a:r>
          </a:p>
          <a:p>
            <a:pPr marL="285750" indent="-285750" fontAlgn="base">
              <a:buFont typeface="Arial" pitchFamily="34" charset="0"/>
              <a:buChar char="•"/>
            </a:pPr>
            <a:r>
              <a:rPr lang="en-US" sz="2000" dirty="0"/>
              <a:t>To say “hello” in Hindustani, say “Namaste” (Nah-MAH-stay).</a:t>
            </a:r>
          </a:p>
        </p:txBody>
      </p:sp>
      <p:sp>
        <p:nvSpPr>
          <p:cNvPr id="4" name="TextBox 3"/>
          <p:cNvSpPr txBox="1"/>
          <p:nvPr/>
        </p:nvSpPr>
        <p:spPr>
          <a:xfrm>
            <a:off x="381000" y="1600200"/>
            <a:ext cx="1371600" cy="646331"/>
          </a:xfrm>
          <a:prstGeom prst="rect">
            <a:avLst/>
          </a:prstGeom>
          <a:noFill/>
        </p:spPr>
        <p:txBody>
          <a:bodyPr wrap="square" rtlCol="0">
            <a:spAutoFit/>
          </a:bodyPr>
          <a:lstStyle/>
          <a:p>
            <a:r>
              <a:rPr lang="en-US" dirty="0" err="1" smtClean="0"/>
              <a:t>Taj</a:t>
            </a:r>
            <a:r>
              <a:rPr lang="en-US" dirty="0" smtClean="0"/>
              <a:t> </a:t>
            </a:r>
            <a:r>
              <a:rPr lang="en-US" dirty="0" err="1" smtClean="0"/>
              <a:t>Mahal</a:t>
            </a:r>
            <a:r>
              <a:rPr lang="en-US" dirty="0" smtClean="0"/>
              <a:t>, Agra, India</a:t>
            </a:r>
            <a:endParaRPr lang="en-US" dirty="0"/>
          </a:p>
        </p:txBody>
      </p:sp>
    </p:spTree>
    <p:extLst>
      <p:ext uri="{BB962C8B-B14F-4D97-AF65-F5344CB8AC3E}">
        <p14:creationId xmlns:p14="http://schemas.microsoft.com/office/powerpoint/2010/main" val="274275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81000"/>
            <a:ext cx="5410200" cy="405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81000" y="381000"/>
            <a:ext cx="1371600" cy="1107996"/>
          </a:xfrm>
          <a:prstGeom prst="rect">
            <a:avLst/>
          </a:prstGeom>
          <a:solidFill>
            <a:schemeClr val="accent2"/>
          </a:solidFill>
        </p:spPr>
        <p:txBody>
          <a:bodyPr wrap="square" rtlCol="0">
            <a:spAutoFit/>
          </a:bodyPr>
          <a:lstStyle/>
          <a:p>
            <a:pPr algn="ctr"/>
            <a:r>
              <a:rPr lang="en-US" sz="6600" b="1" dirty="0" smtClean="0">
                <a:solidFill>
                  <a:schemeClr val="bg1"/>
                </a:solidFill>
                <a:latin typeface="Arial Black" pitchFamily="34" charset="0"/>
              </a:rPr>
              <a:t>2</a:t>
            </a:r>
            <a:endParaRPr lang="en-US" sz="6600" b="1" dirty="0">
              <a:solidFill>
                <a:schemeClr val="bg1"/>
              </a:solidFill>
              <a:latin typeface="Arial Black" pitchFamily="34" charset="0"/>
            </a:endParaRPr>
          </a:p>
        </p:txBody>
      </p:sp>
      <p:sp>
        <p:nvSpPr>
          <p:cNvPr id="4" name="Rectangle 3"/>
          <p:cNvSpPr/>
          <p:nvPr/>
        </p:nvSpPr>
        <p:spPr>
          <a:xfrm>
            <a:off x="228600" y="4750475"/>
            <a:ext cx="8839200" cy="2031325"/>
          </a:xfrm>
          <a:prstGeom prst="rect">
            <a:avLst/>
          </a:prstGeom>
        </p:spPr>
        <p:txBody>
          <a:bodyPr wrap="square">
            <a:spAutoFit/>
          </a:bodyPr>
          <a:lstStyle/>
          <a:p>
            <a:pPr fontAlgn="base"/>
            <a:r>
              <a:rPr lang="en-US" b="1" dirty="0"/>
              <a:t>Number of speakers: 508 million</a:t>
            </a:r>
          </a:p>
          <a:p>
            <a:pPr marL="285750" indent="-285750" fontAlgn="base">
              <a:buFont typeface="Arial" pitchFamily="34" charset="0"/>
              <a:buChar char="•"/>
            </a:pPr>
            <a:r>
              <a:rPr lang="en-US" dirty="0"/>
              <a:t>While English doesn’t have the most speakers, it is the official language of more countries than any other language. Its speakers hail from all around the world, including New Zealand, the U.S., Australia, England, Zimbabwe, the Caribbean, Hong Kong, South Africa, and Canada. We’d tell you more about English, but you probably feel pretty comfortable with the language already. Let’s just move on to the most popular language in the world.</a:t>
            </a:r>
          </a:p>
          <a:p>
            <a:pPr marL="285750" indent="-285750" fontAlgn="base">
              <a:buFont typeface="Arial" pitchFamily="34" charset="0"/>
              <a:buChar char="•"/>
            </a:pPr>
            <a:r>
              <a:rPr lang="en-US" dirty="0"/>
              <a:t>To say “hello” in English, say </a:t>
            </a:r>
            <a:r>
              <a:rPr lang="en-US" dirty="0" smtClean="0"/>
              <a:t>“Hello.”</a:t>
            </a:r>
            <a:endParaRPr lang="en-US" dirty="0"/>
          </a:p>
        </p:txBody>
      </p:sp>
      <p:sp>
        <p:nvSpPr>
          <p:cNvPr id="2" name="TextBox 1"/>
          <p:cNvSpPr txBox="1"/>
          <p:nvPr/>
        </p:nvSpPr>
        <p:spPr>
          <a:xfrm>
            <a:off x="381000" y="1563469"/>
            <a:ext cx="1371600" cy="646331"/>
          </a:xfrm>
          <a:prstGeom prst="rect">
            <a:avLst/>
          </a:prstGeom>
          <a:noFill/>
        </p:spPr>
        <p:txBody>
          <a:bodyPr wrap="square" rtlCol="0">
            <a:spAutoFit/>
          </a:bodyPr>
          <a:lstStyle/>
          <a:p>
            <a:r>
              <a:rPr lang="en-US" dirty="0" smtClean="0"/>
              <a:t>London Bridge, UK</a:t>
            </a:r>
            <a:endParaRPr lang="en-US" dirty="0"/>
          </a:p>
        </p:txBody>
      </p:sp>
    </p:spTree>
    <p:extLst>
      <p:ext uri="{BB962C8B-B14F-4D97-AF65-F5344CB8AC3E}">
        <p14:creationId xmlns:p14="http://schemas.microsoft.com/office/powerpoint/2010/main" val="2629408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52400"/>
            <a:ext cx="4800600" cy="3871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81000" y="152401"/>
            <a:ext cx="1371600" cy="1107996"/>
          </a:xfrm>
          <a:prstGeom prst="rect">
            <a:avLst/>
          </a:prstGeom>
          <a:solidFill>
            <a:schemeClr val="accent2"/>
          </a:solidFill>
        </p:spPr>
        <p:txBody>
          <a:bodyPr wrap="square" rtlCol="0">
            <a:spAutoFit/>
          </a:bodyPr>
          <a:lstStyle/>
          <a:p>
            <a:pPr algn="ctr"/>
            <a:r>
              <a:rPr lang="en-US" sz="6600" b="1" dirty="0" smtClean="0">
                <a:solidFill>
                  <a:schemeClr val="bg1"/>
                </a:solidFill>
                <a:latin typeface="Arial Black" pitchFamily="34" charset="0"/>
              </a:rPr>
              <a:t>1</a:t>
            </a:r>
            <a:endParaRPr lang="en-US" sz="6600" b="1" dirty="0">
              <a:solidFill>
                <a:schemeClr val="bg1"/>
              </a:solidFill>
              <a:latin typeface="Arial Black" pitchFamily="34" charset="0"/>
            </a:endParaRPr>
          </a:p>
        </p:txBody>
      </p:sp>
      <p:sp>
        <p:nvSpPr>
          <p:cNvPr id="5" name="Rectangle 4"/>
          <p:cNvSpPr/>
          <p:nvPr/>
        </p:nvSpPr>
        <p:spPr>
          <a:xfrm>
            <a:off x="381000" y="4191000"/>
            <a:ext cx="8534400" cy="2585323"/>
          </a:xfrm>
          <a:prstGeom prst="rect">
            <a:avLst/>
          </a:prstGeom>
        </p:spPr>
        <p:txBody>
          <a:bodyPr wrap="square">
            <a:spAutoFit/>
          </a:bodyPr>
          <a:lstStyle/>
          <a:p>
            <a:pPr fontAlgn="base"/>
            <a:r>
              <a:rPr lang="en-US" b="1" dirty="0"/>
              <a:t>Number of speakers: 497 million</a:t>
            </a:r>
          </a:p>
          <a:p>
            <a:pPr marL="285750" indent="-285750" fontAlgn="base">
              <a:buFont typeface="Arial" pitchFamily="34" charset="0"/>
              <a:buChar char="•"/>
            </a:pPr>
            <a:r>
              <a:rPr lang="en-US" dirty="0"/>
              <a:t>Hindustani is the primary language of India’s crowded population, and it encompasses a huge number of dialects (of which the most commonly spoken is Hindi). While many predict that the population of India will soon surpass that of China, the prominence of English in India prevents Hindustani from surpassing the most popular language in the world. If you’re interested in learning a little Hindi, there’s a very easy way: rent an Indian movie. The film industry in India is the most prolific in the world, making thousands of action/romance/musicals every year.</a:t>
            </a:r>
          </a:p>
          <a:p>
            <a:pPr marL="285750" indent="-285750" fontAlgn="base">
              <a:buFont typeface="Arial" pitchFamily="34" charset="0"/>
              <a:buChar char="•"/>
            </a:pPr>
            <a:r>
              <a:rPr lang="en-US" dirty="0"/>
              <a:t>To say “hello” in Hindustani, say “Namaste” (Nah-MAH-stay).</a:t>
            </a:r>
          </a:p>
        </p:txBody>
      </p:sp>
      <p:sp>
        <p:nvSpPr>
          <p:cNvPr id="7" name="TextBox 6"/>
          <p:cNvSpPr txBox="1"/>
          <p:nvPr/>
        </p:nvSpPr>
        <p:spPr>
          <a:xfrm>
            <a:off x="381000" y="1371600"/>
            <a:ext cx="1371600" cy="646331"/>
          </a:xfrm>
          <a:prstGeom prst="rect">
            <a:avLst/>
          </a:prstGeom>
          <a:noFill/>
        </p:spPr>
        <p:txBody>
          <a:bodyPr wrap="square" rtlCol="0">
            <a:spAutoFit/>
          </a:bodyPr>
          <a:lstStyle/>
          <a:p>
            <a:r>
              <a:rPr lang="en-US" dirty="0" smtClean="0"/>
              <a:t>Great Wall, China</a:t>
            </a:r>
            <a:endParaRPr lang="en-US" dirty="0"/>
          </a:p>
        </p:txBody>
      </p:sp>
    </p:spTree>
    <p:extLst>
      <p:ext uri="{BB962C8B-B14F-4D97-AF65-F5344CB8AC3E}">
        <p14:creationId xmlns:p14="http://schemas.microsoft.com/office/powerpoint/2010/main" val="49548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28600"/>
            <a:ext cx="6849438"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81000" y="228600"/>
            <a:ext cx="1371600" cy="1107996"/>
          </a:xfrm>
          <a:prstGeom prst="rect">
            <a:avLst/>
          </a:prstGeom>
          <a:solidFill>
            <a:schemeClr val="accent2"/>
          </a:solidFill>
        </p:spPr>
        <p:txBody>
          <a:bodyPr wrap="square" rtlCol="0">
            <a:spAutoFit/>
          </a:bodyPr>
          <a:lstStyle/>
          <a:p>
            <a:pPr algn="ctr"/>
            <a:r>
              <a:rPr lang="en-US" sz="6600" b="1" dirty="0" smtClean="0">
                <a:solidFill>
                  <a:schemeClr val="bg1"/>
                </a:solidFill>
                <a:latin typeface="Arial Black" pitchFamily="34" charset="0"/>
              </a:rPr>
              <a:t>9</a:t>
            </a:r>
            <a:endParaRPr lang="en-US" sz="6600" b="1" dirty="0">
              <a:solidFill>
                <a:schemeClr val="bg1"/>
              </a:solidFill>
              <a:latin typeface="Arial Black" pitchFamily="34" charset="0"/>
            </a:endParaRPr>
          </a:p>
        </p:txBody>
      </p:sp>
      <p:sp>
        <p:nvSpPr>
          <p:cNvPr id="5" name="TextBox 4"/>
          <p:cNvSpPr txBox="1"/>
          <p:nvPr/>
        </p:nvSpPr>
        <p:spPr>
          <a:xfrm>
            <a:off x="381000" y="1336596"/>
            <a:ext cx="1371600" cy="1200329"/>
          </a:xfrm>
          <a:prstGeom prst="rect">
            <a:avLst/>
          </a:prstGeom>
          <a:noFill/>
        </p:spPr>
        <p:txBody>
          <a:bodyPr wrap="square" rtlCol="0">
            <a:spAutoFit/>
          </a:bodyPr>
          <a:lstStyle/>
          <a:p>
            <a:r>
              <a:rPr lang="en-US" dirty="0" smtClean="0"/>
              <a:t>Borobudur Temple, Yogyakarta, Indonesia</a:t>
            </a:r>
            <a:endParaRPr lang="en-US" dirty="0"/>
          </a:p>
        </p:txBody>
      </p:sp>
    </p:spTree>
    <p:extLst>
      <p:ext uri="{BB962C8B-B14F-4D97-AF65-F5344CB8AC3E}">
        <p14:creationId xmlns:p14="http://schemas.microsoft.com/office/powerpoint/2010/main" val="3839741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381000"/>
            <a:ext cx="1371600" cy="1107996"/>
          </a:xfrm>
          <a:prstGeom prst="rect">
            <a:avLst/>
          </a:prstGeom>
          <a:solidFill>
            <a:schemeClr val="accent2"/>
          </a:solidFill>
        </p:spPr>
        <p:txBody>
          <a:bodyPr wrap="square" rtlCol="0">
            <a:spAutoFit/>
          </a:bodyPr>
          <a:lstStyle/>
          <a:p>
            <a:pPr algn="ctr"/>
            <a:r>
              <a:rPr lang="en-US" sz="6600" b="1" dirty="0" smtClean="0">
                <a:solidFill>
                  <a:schemeClr val="bg1"/>
                </a:solidFill>
                <a:latin typeface="Arial Black" pitchFamily="34" charset="0"/>
              </a:rPr>
              <a:t>7</a:t>
            </a:r>
            <a:endParaRPr lang="en-US" sz="6600" b="1" dirty="0">
              <a:solidFill>
                <a:schemeClr val="bg1"/>
              </a:solidFill>
              <a:latin typeface="Arial Black" pitchFamily="34" charset="0"/>
            </a:endParaRPr>
          </a:p>
        </p:txBody>
      </p:sp>
      <p:sp>
        <p:nvSpPr>
          <p:cNvPr id="4" name="TextBox 3"/>
          <p:cNvSpPr txBox="1"/>
          <p:nvPr/>
        </p:nvSpPr>
        <p:spPr>
          <a:xfrm>
            <a:off x="381000" y="1676400"/>
            <a:ext cx="1371600" cy="646331"/>
          </a:xfrm>
          <a:prstGeom prst="rect">
            <a:avLst/>
          </a:prstGeom>
          <a:noFill/>
        </p:spPr>
        <p:txBody>
          <a:bodyPr wrap="square" rtlCol="0">
            <a:spAutoFit/>
          </a:bodyPr>
          <a:lstStyle/>
          <a:p>
            <a:r>
              <a:rPr lang="en-US" dirty="0" smtClean="0"/>
              <a:t>Dhaka, Bangladesh</a:t>
            </a:r>
            <a:endParaRPr lang="en-US"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81000"/>
            <a:ext cx="5867400" cy="4195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8855" y="4128515"/>
            <a:ext cx="3948545" cy="2221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581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381000"/>
            <a:ext cx="1371600" cy="1107996"/>
          </a:xfrm>
          <a:prstGeom prst="rect">
            <a:avLst/>
          </a:prstGeom>
          <a:solidFill>
            <a:schemeClr val="accent2"/>
          </a:solidFill>
        </p:spPr>
        <p:txBody>
          <a:bodyPr wrap="square" rtlCol="0">
            <a:spAutoFit/>
          </a:bodyPr>
          <a:lstStyle/>
          <a:p>
            <a:pPr algn="ctr"/>
            <a:r>
              <a:rPr lang="en-US" sz="6600" b="1" dirty="0" smtClean="0">
                <a:solidFill>
                  <a:schemeClr val="bg1"/>
                </a:solidFill>
                <a:latin typeface="Arial Black" pitchFamily="34" charset="0"/>
              </a:rPr>
              <a:t>6</a:t>
            </a:r>
            <a:endParaRPr lang="en-US" sz="6600" b="1" dirty="0">
              <a:solidFill>
                <a:schemeClr val="bg1"/>
              </a:solidFill>
              <a:latin typeface="Arial Black" pitchFamily="34" charset="0"/>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81000"/>
            <a:ext cx="68072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81000" y="1600200"/>
            <a:ext cx="1371600" cy="1200329"/>
          </a:xfrm>
          <a:prstGeom prst="rect">
            <a:avLst/>
          </a:prstGeom>
          <a:noFill/>
        </p:spPr>
        <p:txBody>
          <a:bodyPr wrap="square" rtlCol="0">
            <a:spAutoFit/>
          </a:bodyPr>
          <a:lstStyle/>
          <a:p>
            <a:r>
              <a:rPr lang="en-US" dirty="0" smtClean="0"/>
              <a:t>Masjid Al </a:t>
            </a:r>
            <a:r>
              <a:rPr lang="en-US" dirty="0" err="1" smtClean="0"/>
              <a:t>Qiblatain</a:t>
            </a:r>
            <a:r>
              <a:rPr lang="en-US" dirty="0" smtClean="0"/>
              <a:t>, </a:t>
            </a:r>
            <a:r>
              <a:rPr lang="en-US" dirty="0" err="1" smtClean="0"/>
              <a:t>Madina</a:t>
            </a:r>
            <a:r>
              <a:rPr lang="en-US" dirty="0" smtClean="0"/>
              <a:t>, Saudi Arabia</a:t>
            </a:r>
            <a:endParaRPr lang="en-US" dirty="0"/>
          </a:p>
        </p:txBody>
      </p:sp>
    </p:spTree>
    <p:extLst>
      <p:ext uri="{BB962C8B-B14F-4D97-AF65-F5344CB8AC3E}">
        <p14:creationId xmlns:p14="http://schemas.microsoft.com/office/powerpoint/2010/main" val="3206108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381000"/>
            <a:ext cx="1371600" cy="1107996"/>
          </a:xfrm>
          <a:prstGeom prst="rect">
            <a:avLst/>
          </a:prstGeom>
          <a:solidFill>
            <a:schemeClr val="accent2"/>
          </a:solidFill>
        </p:spPr>
        <p:txBody>
          <a:bodyPr wrap="square" rtlCol="0">
            <a:spAutoFit/>
          </a:bodyPr>
          <a:lstStyle/>
          <a:p>
            <a:pPr algn="ctr"/>
            <a:r>
              <a:rPr lang="en-US" sz="6600" b="1" dirty="0" smtClean="0">
                <a:solidFill>
                  <a:schemeClr val="bg1"/>
                </a:solidFill>
                <a:latin typeface="Arial Black" pitchFamily="34" charset="0"/>
              </a:rPr>
              <a:t>5</a:t>
            </a:r>
            <a:endParaRPr lang="en-US" sz="6600" b="1" dirty="0">
              <a:solidFill>
                <a:schemeClr val="bg1"/>
              </a:solidFill>
              <a:latin typeface="Arial Black" pitchFamily="34" charset="0"/>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81000"/>
            <a:ext cx="6770146"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81000" y="1676400"/>
            <a:ext cx="1524000" cy="1200329"/>
          </a:xfrm>
          <a:prstGeom prst="rect">
            <a:avLst/>
          </a:prstGeom>
          <a:noFill/>
        </p:spPr>
        <p:txBody>
          <a:bodyPr wrap="square" rtlCol="0">
            <a:spAutoFit/>
          </a:bodyPr>
          <a:lstStyle/>
          <a:p>
            <a:r>
              <a:rPr lang="en-US" dirty="0" smtClean="0"/>
              <a:t>Saint Basil’s Cathedral, Moscow, Russia</a:t>
            </a:r>
            <a:endParaRPr lang="en-US" dirty="0"/>
          </a:p>
        </p:txBody>
      </p:sp>
    </p:spTree>
    <p:extLst>
      <p:ext uri="{BB962C8B-B14F-4D97-AF65-F5344CB8AC3E}">
        <p14:creationId xmlns:p14="http://schemas.microsoft.com/office/powerpoint/2010/main" val="92874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381000"/>
            <a:ext cx="1371600" cy="1107996"/>
          </a:xfrm>
          <a:prstGeom prst="rect">
            <a:avLst/>
          </a:prstGeom>
          <a:solidFill>
            <a:schemeClr val="accent2"/>
          </a:solidFill>
        </p:spPr>
        <p:txBody>
          <a:bodyPr wrap="square" rtlCol="0">
            <a:spAutoFit/>
          </a:bodyPr>
          <a:lstStyle/>
          <a:p>
            <a:pPr algn="ctr"/>
            <a:r>
              <a:rPr lang="en-US" sz="6600" b="1" dirty="0" smtClean="0">
                <a:solidFill>
                  <a:schemeClr val="bg1"/>
                </a:solidFill>
                <a:latin typeface="Arial Black" pitchFamily="34" charset="0"/>
              </a:rPr>
              <a:t>4</a:t>
            </a:r>
            <a:endParaRPr lang="en-US" sz="6600" b="1" dirty="0">
              <a:solidFill>
                <a:schemeClr val="bg1"/>
              </a:solidFill>
              <a:latin typeface="Arial Black" pitchFamily="34" charset="0"/>
            </a:endParaRPr>
          </a:p>
        </p:txBody>
      </p: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14" t="7569" r="114" b="17168"/>
          <a:stretch/>
        </p:blipFill>
        <p:spPr bwMode="auto">
          <a:xfrm>
            <a:off x="1904999" y="408709"/>
            <a:ext cx="6771095" cy="3782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81000" y="1676400"/>
            <a:ext cx="1371600" cy="1477328"/>
          </a:xfrm>
          <a:prstGeom prst="rect">
            <a:avLst/>
          </a:prstGeom>
          <a:noFill/>
        </p:spPr>
        <p:txBody>
          <a:bodyPr wrap="square" rtlCol="0">
            <a:spAutoFit/>
          </a:bodyPr>
          <a:lstStyle/>
          <a:p>
            <a:r>
              <a:rPr lang="en-US" dirty="0" smtClean="0"/>
              <a:t>Palacio Real (Royal Palace), Madrid, Spain</a:t>
            </a:r>
            <a:endParaRPr lang="en-US" dirty="0"/>
          </a:p>
        </p:txBody>
      </p:sp>
    </p:spTree>
    <p:extLst>
      <p:ext uri="{BB962C8B-B14F-4D97-AF65-F5344CB8AC3E}">
        <p14:creationId xmlns:p14="http://schemas.microsoft.com/office/powerpoint/2010/main" val="3603823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4999" y="381000"/>
            <a:ext cx="6823881"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81000" y="381000"/>
            <a:ext cx="1371600" cy="1107996"/>
          </a:xfrm>
          <a:prstGeom prst="rect">
            <a:avLst/>
          </a:prstGeom>
          <a:solidFill>
            <a:schemeClr val="accent2"/>
          </a:solidFill>
        </p:spPr>
        <p:txBody>
          <a:bodyPr wrap="square" rtlCol="0">
            <a:spAutoFit/>
          </a:bodyPr>
          <a:lstStyle/>
          <a:p>
            <a:pPr algn="ctr"/>
            <a:r>
              <a:rPr lang="en-US" sz="6600" b="1" dirty="0" smtClean="0">
                <a:solidFill>
                  <a:schemeClr val="bg1"/>
                </a:solidFill>
                <a:latin typeface="Arial Black" pitchFamily="34" charset="0"/>
              </a:rPr>
              <a:t>3</a:t>
            </a:r>
            <a:endParaRPr lang="en-US" sz="6600" b="1" dirty="0">
              <a:solidFill>
                <a:schemeClr val="bg1"/>
              </a:solidFill>
              <a:latin typeface="Arial Black" pitchFamily="34" charset="0"/>
            </a:endParaRPr>
          </a:p>
        </p:txBody>
      </p:sp>
      <p:sp>
        <p:nvSpPr>
          <p:cNvPr id="4" name="TextBox 3"/>
          <p:cNvSpPr txBox="1"/>
          <p:nvPr/>
        </p:nvSpPr>
        <p:spPr>
          <a:xfrm>
            <a:off x="381000" y="1600200"/>
            <a:ext cx="1371600" cy="646331"/>
          </a:xfrm>
          <a:prstGeom prst="rect">
            <a:avLst/>
          </a:prstGeom>
          <a:noFill/>
        </p:spPr>
        <p:txBody>
          <a:bodyPr wrap="square" rtlCol="0">
            <a:spAutoFit/>
          </a:bodyPr>
          <a:lstStyle/>
          <a:p>
            <a:r>
              <a:rPr lang="en-US" dirty="0" err="1" smtClean="0"/>
              <a:t>Taj</a:t>
            </a:r>
            <a:r>
              <a:rPr lang="en-US" dirty="0" smtClean="0"/>
              <a:t> </a:t>
            </a:r>
            <a:r>
              <a:rPr lang="en-US" dirty="0" err="1" smtClean="0"/>
              <a:t>Mahal</a:t>
            </a:r>
            <a:r>
              <a:rPr lang="en-US" dirty="0" smtClean="0"/>
              <a:t>, Agra, India</a:t>
            </a:r>
            <a:endParaRPr lang="en-US" dirty="0"/>
          </a:p>
        </p:txBody>
      </p:sp>
    </p:spTree>
    <p:extLst>
      <p:ext uri="{BB962C8B-B14F-4D97-AF65-F5344CB8AC3E}">
        <p14:creationId xmlns:p14="http://schemas.microsoft.com/office/powerpoint/2010/main" val="218683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81000"/>
            <a:ext cx="69088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81000" y="381000"/>
            <a:ext cx="1371600" cy="1107996"/>
          </a:xfrm>
          <a:prstGeom prst="rect">
            <a:avLst/>
          </a:prstGeom>
          <a:solidFill>
            <a:schemeClr val="accent2"/>
          </a:solidFill>
        </p:spPr>
        <p:txBody>
          <a:bodyPr wrap="square" rtlCol="0">
            <a:spAutoFit/>
          </a:bodyPr>
          <a:lstStyle/>
          <a:p>
            <a:pPr algn="ctr"/>
            <a:r>
              <a:rPr lang="en-US" sz="6600" b="1" dirty="0" smtClean="0">
                <a:solidFill>
                  <a:schemeClr val="bg1"/>
                </a:solidFill>
                <a:latin typeface="Arial Black" pitchFamily="34" charset="0"/>
              </a:rPr>
              <a:t>2</a:t>
            </a:r>
            <a:endParaRPr lang="en-US" sz="6600" b="1" dirty="0">
              <a:solidFill>
                <a:schemeClr val="bg1"/>
              </a:solidFill>
              <a:latin typeface="Arial Black" pitchFamily="34" charset="0"/>
            </a:endParaRPr>
          </a:p>
        </p:txBody>
      </p:sp>
      <p:sp>
        <p:nvSpPr>
          <p:cNvPr id="2" name="TextBox 1"/>
          <p:cNvSpPr txBox="1"/>
          <p:nvPr/>
        </p:nvSpPr>
        <p:spPr>
          <a:xfrm>
            <a:off x="381000" y="1563469"/>
            <a:ext cx="1371600" cy="646331"/>
          </a:xfrm>
          <a:prstGeom prst="rect">
            <a:avLst/>
          </a:prstGeom>
          <a:noFill/>
        </p:spPr>
        <p:txBody>
          <a:bodyPr wrap="square" rtlCol="0">
            <a:spAutoFit/>
          </a:bodyPr>
          <a:lstStyle/>
          <a:p>
            <a:r>
              <a:rPr lang="en-US" dirty="0" smtClean="0"/>
              <a:t>London Bridge, UK</a:t>
            </a:r>
            <a:endParaRPr lang="en-US" dirty="0"/>
          </a:p>
        </p:txBody>
      </p:sp>
    </p:spTree>
    <p:extLst>
      <p:ext uri="{BB962C8B-B14F-4D97-AF65-F5344CB8AC3E}">
        <p14:creationId xmlns:p14="http://schemas.microsoft.com/office/powerpoint/2010/main" val="370962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TotalTime>
  <Words>201</Words>
  <Application>Microsoft Office PowerPoint</Application>
  <PresentationFormat>On-screen Show (4:3)</PresentationFormat>
  <Paragraphs>80</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 you know where is it?</vt:lpstr>
      <vt:lpstr>PowerPoint Presentation</vt:lpstr>
      <vt:lpstr>The Top 10 Most Spoken Languages in the World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sandra sembel</dc:creator>
  <cp:lastModifiedBy>sandra sembel</cp:lastModifiedBy>
  <cp:revision>6</cp:revision>
  <dcterms:created xsi:type="dcterms:W3CDTF">2014-08-27T01:54:22Z</dcterms:created>
  <dcterms:modified xsi:type="dcterms:W3CDTF">2014-08-27T02:51:27Z</dcterms:modified>
</cp:coreProperties>
</file>