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7" r:id="rId4"/>
    <p:sldId id="270" r:id="rId5"/>
    <p:sldId id="271" r:id="rId6"/>
    <p:sldId id="272" r:id="rId7"/>
    <p:sldId id="273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68" r:id="rId19"/>
    <p:sldId id="269" r:id="rId20"/>
    <p:sldId id="277" r:id="rId21"/>
    <p:sldId id="278" r:id="rId22"/>
    <p:sldId id="279" r:id="rId23"/>
    <p:sldId id="280" r:id="rId24"/>
    <p:sldId id="281" r:id="rId25"/>
    <p:sldId id="276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72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6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28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69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4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36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43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5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34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58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84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A607-9C3C-4870-8557-A4C887E3FB26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BCB8-6C37-4DB1-9CF3-F919E08ED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48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wnsendpress.com/uploaded_files/tinymce/reading%20series/I5e_Chap1_Vocab_SE.pdf" TargetMode="External"/><Relationship Id="rId2" Type="http://schemas.openxmlformats.org/officeDocument/2006/relationships/hyperlink" Target="https://umdrive.memphis.edu/mniemann/www/assignment5/idfou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mgion.com/images/02/Good-afternoon-frie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089473" cy="52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Archaeologists work carefully, painstakingly, and </a:t>
            </a:r>
            <a:r>
              <a:rPr lang="en-US" b="1" i="1" dirty="0"/>
              <a:t>meticulously</a:t>
            </a:r>
            <a:r>
              <a:rPr lang="en-US" dirty="0"/>
              <a:t> through dust and dirt to find the smallest fragment of the past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With honesty and wisdom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With speed and strength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With patience and accuracy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With joy and happiness</a:t>
            </a:r>
          </a:p>
          <a:p>
            <a:pPr marL="914400" lvl="1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4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saw Sharon this morning. I waved at her but she didn’t seem to see me because she was </a:t>
            </a:r>
            <a:r>
              <a:rPr lang="en-US" b="1" i="1" dirty="0" smtClean="0"/>
              <a:t>engrossed</a:t>
            </a:r>
            <a:r>
              <a:rPr lang="en-US" dirty="0" smtClean="0"/>
              <a:t> </a:t>
            </a:r>
            <a:r>
              <a:rPr lang="en-US" b="1" i="1" dirty="0" smtClean="0"/>
              <a:t>in a conversation with</a:t>
            </a:r>
            <a:r>
              <a:rPr lang="en-US" dirty="0" smtClean="0"/>
              <a:t> the lecturer.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Having serious discussion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Answering questions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Listening to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Taking very good care of</a:t>
            </a:r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4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Tony and his twin brother Donny have the similar interests in many aspects, except food. When dealing with food, they are always in </a:t>
            </a:r>
            <a:r>
              <a:rPr lang="en-US" b="1" dirty="0" smtClean="0"/>
              <a:t>discord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permission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prohibition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approval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disagreement</a:t>
            </a:r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80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After the </a:t>
            </a:r>
            <a:r>
              <a:rPr lang="en-US" b="1" i="1" dirty="0"/>
              <a:t>erratic</a:t>
            </a:r>
            <a:r>
              <a:rPr lang="en-US" dirty="0"/>
              <a:t> results of the first test, a second test was ordered in which the patient's heartbeat appeared to be regular and normal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unfair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inappropriate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irregular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uncomfortable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34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us have </a:t>
            </a:r>
            <a:r>
              <a:rPr lang="en-US" b="1" dirty="0" smtClean="0"/>
              <a:t>ambivalent</a:t>
            </a:r>
            <a:r>
              <a:rPr lang="en-US" dirty="0" smtClean="0"/>
              <a:t> feelings about our new country leader, admiring but also disliking him.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wise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mixed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pleasant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approving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44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adverse</a:t>
            </a:r>
            <a:r>
              <a:rPr lang="en-US" dirty="0" smtClean="0"/>
              <a:t> effects of this drug, including dizziness, nausea, and headaches, have caused it to be withdrawn from the market.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harmful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profitable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useful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careful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54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prefer the occasional disturbance of </a:t>
            </a:r>
            <a:r>
              <a:rPr lang="en-US" b="1" dirty="0" smtClean="0"/>
              <a:t>ear-splitting</a:t>
            </a:r>
            <a:r>
              <a:rPr lang="en-US" dirty="0" smtClean="0"/>
              <a:t> thunder to the non-stop dripping of our kitchen sink.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Very pleasant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Very painful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Very loud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Very thoughtful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6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Nocturnal</a:t>
            </a:r>
            <a:r>
              <a:rPr lang="en-US" dirty="0" smtClean="0"/>
              <a:t> creatures, such as bats and owls, have highly developed senses that enable them to function in the dark.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Having a lot of feather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Eating plants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Coming out at noon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Active at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1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b="1" dirty="0" smtClean="0"/>
              <a:t>Mundane</a:t>
            </a:r>
            <a:r>
              <a:rPr lang="en-US" dirty="0" smtClean="0"/>
              <a:t> activities such as doing the laundry or dishes or groceries shopping or reading the newspaper all help me relax.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Carefree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Painful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Ordinary 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Expensive</a:t>
            </a:r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690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I had to deal with one </a:t>
            </a:r>
            <a:r>
              <a:rPr lang="en-US" b="1" dirty="0" smtClean="0"/>
              <a:t>mishap</a:t>
            </a:r>
            <a:r>
              <a:rPr lang="en-US" dirty="0" smtClean="0"/>
              <a:t> after another. I couldn’t find my car keys, I dropped a bowl of soup at lunchtime, and my computer crashed twice.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question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accident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activities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assignment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Context Clues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2: try it yourself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Guess the meaning of the bold printed words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Mars is a frozen red desert whipped by tornadoes </a:t>
            </a:r>
            <a:r>
              <a:rPr lang="en-US" dirty="0" smtClean="0"/>
              <a:t>and </a:t>
            </a:r>
            <a:r>
              <a:rPr lang="en-US" b="1" dirty="0" smtClean="0"/>
              <a:t>fierce</a:t>
            </a:r>
            <a:r>
              <a:rPr lang="en-US" dirty="0" smtClean="0"/>
              <a:t> winds.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“The closer he </a:t>
            </a:r>
            <a:r>
              <a:rPr lang="en-US" dirty="0" smtClean="0"/>
              <a:t>got to </a:t>
            </a:r>
            <a:r>
              <a:rPr lang="en-US" dirty="0" smtClean="0"/>
              <a:t>Father</a:t>
            </a:r>
            <a:r>
              <a:rPr lang="en-US" dirty="0" smtClean="0"/>
              <a:t>, the more he </a:t>
            </a:r>
            <a:r>
              <a:rPr lang="en-US" b="1" dirty="0" smtClean="0"/>
              <a:t>d</a:t>
            </a:r>
            <a:r>
              <a:rPr lang="en-US" b="1" dirty="0" smtClean="0"/>
              <a:t>readed</a:t>
            </a:r>
            <a:r>
              <a:rPr lang="en-US" dirty="0" smtClean="0"/>
              <a:t> asking </a:t>
            </a:r>
            <a:r>
              <a:rPr lang="en-US" dirty="0" smtClean="0"/>
              <a:t>for </a:t>
            </a:r>
            <a:r>
              <a:rPr lang="en-US" dirty="0" smtClean="0"/>
              <a:t>some money. </a:t>
            </a:r>
            <a:r>
              <a:rPr lang="en-US" dirty="0" smtClean="0"/>
              <a:t>He was sure Father </a:t>
            </a:r>
            <a:r>
              <a:rPr lang="en-US" dirty="0" smtClean="0"/>
              <a:t>would </a:t>
            </a:r>
            <a:r>
              <a:rPr lang="en-US" dirty="0" smtClean="0"/>
              <a:t>not give it to him.”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wanted to just set the table and be done with it, but my mother </a:t>
            </a:r>
            <a:r>
              <a:rPr lang="en-US" b="1" dirty="0" smtClean="0"/>
              <a:t>scrupulously arranged each napkin, dish, and utensil until they were in perfect alignment.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smtClean="0"/>
              <a:t>Grandpa didn’t know that Suzie was coming along on the fishing trip, and now he had to </a:t>
            </a:r>
            <a:r>
              <a:rPr lang="en-US" b="1" dirty="0" smtClean="0"/>
              <a:t>alter his plans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dirty="0" smtClean="0"/>
              <a:t>5. Unlike </a:t>
            </a:r>
            <a:r>
              <a:rPr lang="en-US" dirty="0" smtClean="0"/>
              <a:t>Bob, who treated others rudely and kept to himself, Bobby was </a:t>
            </a:r>
            <a:r>
              <a:rPr lang="en-US" b="1" dirty="0" smtClean="0"/>
              <a:t>jovial, friendly, and outgoing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dirty="0" smtClean="0"/>
              <a:t>6. Jake </a:t>
            </a:r>
            <a:r>
              <a:rPr lang="en-US" dirty="0" smtClean="0"/>
              <a:t>asked his mother for permission to go to his friend Rodney’s dance party, stating that his grades had improved, and he was quite pleased when she </a:t>
            </a:r>
            <a:r>
              <a:rPr lang="en-US" b="1" dirty="0" smtClean="0"/>
              <a:t>consented.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7. </a:t>
            </a:r>
            <a:r>
              <a:rPr lang="en-US" dirty="0" smtClean="0"/>
              <a:t>The lady decided that it was tea time and so, by jingling a tiny silver bell, she </a:t>
            </a:r>
            <a:r>
              <a:rPr lang="en-US" b="1" dirty="0" smtClean="0"/>
              <a:t>beckoned her servants to attend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8. </a:t>
            </a:r>
            <a:r>
              <a:rPr lang="en-US" dirty="0" smtClean="0"/>
              <a:t>John may have been excited about becoming an artist, but his mother was waiting to see if he’d see this </a:t>
            </a:r>
            <a:r>
              <a:rPr lang="en-US" b="1" dirty="0" smtClean="0"/>
              <a:t>endeavor through before buying him the expensive paint kit.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9. </a:t>
            </a:r>
            <a:r>
              <a:rPr lang="en-US" dirty="0" smtClean="0"/>
              <a:t>My mom wanted to get the red napkins for the party and my dad wanted the blue napkins, but I’m not even concerned about such </a:t>
            </a:r>
            <a:r>
              <a:rPr lang="en-US" b="1" dirty="0" smtClean="0"/>
              <a:t>frivolous things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10. </a:t>
            </a:r>
            <a:r>
              <a:rPr lang="en-US" smtClean="0"/>
              <a:t>Alice finally threw the </a:t>
            </a:r>
            <a:r>
              <a:rPr lang="en-US" b="1" smtClean="0"/>
              <a:t>withering roses away when a dead petal fell into her cereal bowl.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to 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find </a:t>
            </a:r>
            <a:r>
              <a:rPr lang="en-US" b="1" dirty="0" smtClean="0"/>
              <a:t>an unfamiliar word</a:t>
            </a:r>
            <a:r>
              <a:rPr lang="en-US" dirty="0" smtClean="0"/>
              <a:t>, use the </a:t>
            </a:r>
            <a:r>
              <a:rPr lang="en-US" b="1" dirty="0" smtClean="0"/>
              <a:t>clues from the context </a:t>
            </a:r>
            <a:r>
              <a:rPr lang="en-US" dirty="0" smtClean="0"/>
              <a:t>to </a:t>
            </a:r>
            <a:r>
              <a:rPr lang="en-US" b="1" dirty="0" smtClean="0"/>
              <a:t>guess</a:t>
            </a:r>
            <a:r>
              <a:rPr lang="en-US" dirty="0" smtClean="0"/>
              <a:t> the meaning of the word.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Use what you know to guess what you don’t know!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33528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https://umdrive.memphis.edu/mniemann/www/assignment5/idfour.html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http://www.townsendpress.com/uploaded_files/tinymce/reading%20series/I5e_Chap1_Vocab_SE.pdf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1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pPr algn="l"/>
            <a:r>
              <a:rPr lang="en-US" dirty="0" smtClean="0"/>
              <a:t>Initiative?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09" t="20238" r="27602" b="21230"/>
          <a:stretch/>
        </p:blipFill>
        <p:spPr bwMode="auto">
          <a:xfrm>
            <a:off x="685800" y="1600200"/>
            <a:ext cx="5059233" cy="494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16002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/>
              <a:t>Ability to take charge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Plan to continue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Task to complete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680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Terminate?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12" t="21825" r="27937" b="23413"/>
          <a:stretch/>
        </p:blipFill>
        <p:spPr bwMode="auto">
          <a:xfrm>
            <a:off x="457200" y="1596569"/>
            <a:ext cx="6100839" cy="457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16764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/>
              <a:t>Start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Continue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End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920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Amplifies?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33" t="20438" r="27993" b="26249"/>
          <a:stretch/>
        </p:blipFill>
        <p:spPr bwMode="auto">
          <a:xfrm>
            <a:off x="457200" y="1524000"/>
            <a:ext cx="6400799" cy="464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1579418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/>
              <a:t>Increase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Decrease 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Adjust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356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Curtail?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58" t="22024" r="23252" b="19048"/>
          <a:stretch/>
        </p:blipFill>
        <p:spPr bwMode="auto">
          <a:xfrm>
            <a:off x="457200" y="1524000"/>
            <a:ext cx="61457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16764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/>
              <a:t>Improve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reduce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Stop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565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Degraded?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03" t="14280" r="2722" b="7860"/>
          <a:stretch/>
        </p:blipFill>
        <p:spPr bwMode="auto">
          <a:xfrm>
            <a:off x="353290" y="1527779"/>
            <a:ext cx="8714510" cy="517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181600"/>
            <a:ext cx="1066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9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Using Context Clues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8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9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632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Using Context Clues</vt:lpstr>
      <vt:lpstr>Initiative?</vt:lpstr>
      <vt:lpstr>Terminate?</vt:lpstr>
      <vt:lpstr>Amplifies?</vt:lpstr>
      <vt:lpstr>Curtail?</vt:lpstr>
      <vt:lpstr>Degraded?</vt:lpstr>
      <vt:lpstr>Practice Using Context Clues</vt:lpstr>
      <vt:lpstr>Quiz 1</vt:lpstr>
      <vt:lpstr>Number 1</vt:lpstr>
      <vt:lpstr>Number 2</vt:lpstr>
      <vt:lpstr>Number 3</vt:lpstr>
      <vt:lpstr>Number 4</vt:lpstr>
      <vt:lpstr>Number 5</vt:lpstr>
      <vt:lpstr>Number 6</vt:lpstr>
      <vt:lpstr>Number 7</vt:lpstr>
      <vt:lpstr>Number 8</vt:lpstr>
      <vt:lpstr>Number 9</vt:lpstr>
      <vt:lpstr>Number 10</vt:lpstr>
      <vt:lpstr>Quiz 2: try it yourself</vt:lpstr>
      <vt:lpstr>Guess the meaning of the bold printed words</vt:lpstr>
      <vt:lpstr>Slide 22</vt:lpstr>
      <vt:lpstr>Slide 23</vt:lpstr>
      <vt:lpstr>Slide 24</vt:lpstr>
      <vt:lpstr>Key Points to remember!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Using Context Clues</dc:title>
  <dc:creator>sandra sembel</dc:creator>
  <cp:lastModifiedBy>SON</cp:lastModifiedBy>
  <cp:revision>13</cp:revision>
  <dcterms:created xsi:type="dcterms:W3CDTF">2013-09-20T03:52:48Z</dcterms:created>
  <dcterms:modified xsi:type="dcterms:W3CDTF">2013-09-20T07:24:54Z</dcterms:modified>
</cp:coreProperties>
</file>