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74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9" d="100"/>
          <a:sy n="89" d="100"/>
        </p:scale>
        <p:origin x="-84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B427-55F2-1048-9985-A00CDF100DE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0D3-9783-1742-9EFF-07191AB9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0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B427-55F2-1048-9985-A00CDF100DE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0D3-9783-1742-9EFF-07191AB9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0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B427-55F2-1048-9985-A00CDF100DE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0D3-9783-1742-9EFF-07191AB9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10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9E0D64-4EF3-4C41-8A97-79732C9F51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0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B427-55F2-1048-9985-A00CDF100DE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0D3-9783-1742-9EFF-07191AB9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3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B427-55F2-1048-9985-A00CDF100DE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0D3-9783-1742-9EFF-07191AB9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B427-55F2-1048-9985-A00CDF100DE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0D3-9783-1742-9EFF-07191AB9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4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B427-55F2-1048-9985-A00CDF100DE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0D3-9783-1742-9EFF-07191AB9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B427-55F2-1048-9985-A00CDF100DE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0D3-9783-1742-9EFF-07191AB9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5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B427-55F2-1048-9985-A00CDF100DE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0D3-9783-1742-9EFF-07191AB9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5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B427-55F2-1048-9985-A00CDF100DE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0D3-9783-1742-9EFF-07191AB9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B427-55F2-1048-9985-A00CDF100DE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0D3-9783-1742-9EFF-07191AB9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5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EB427-55F2-1048-9985-A00CDF100DE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00D3-9783-1742-9EFF-07191AB9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808" y="501161"/>
            <a:ext cx="3287346" cy="57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7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Power Presentation:</a:t>
            </a:r>
            <a:br>
              <a:rPr lang="en-US" sz="4000" b="1">
                <a:solidFill>
                  <a:schemeClr val="accent2"/>
                </a:solidFill>
              </a:rPr>
            </a:br>
            <a:r>
              <a:rPr lang="en-US" sz="4000" b="1">
                <a:solidFill>
                  <a:srgbClr val="CC3300"/>
                </a:solidFill>
              </a:rPr>
              <a:t>7</a:t>
            </a:r>
            <a:r>
              <a:rPr lang="en-US" sz="4000" b="1">
                <a:solidFill>
                  <a:schemeClr val="tx1"/>
                </a:solidFill>
              </a:rPr>
              <a:t> </a:t>
            </a:r>
            <a:r>
              <a:rPr lang="en-US" sz="4000" b="1">
                <a:solidFill>
                  <a:schemeClr val="accent2"/>
                </a:solidFill>
              </a:rPr>
              <a:t>Essential</a:t>
            </a:r>
            <a:r>
              <a:rPr lang="en-US" sz="4000" b="1">
                <a:solidFill>
                  <a:schemeClr val="tx1"/>
                </a:solidFill>
              </a:rPr>
              <a:t> </a:t>
            </a:r>
            <a:r>
              <a:rPr lang="en-US" sz="4000" b="1">
                <a:solidFill>
                  <a:srgbClr val="CC3300"/>
                </a:solidFill>
              </a:rPr>
              <a:t>Rules</a:t>
            </a:r>
          </a:p>
        </p:txBody>
      </p:sp>
      <p:pic>
        <p:nvPicPr>
          <p:cNvPr id="24607" name="Picture 31" descr="052040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0462" y="1981200"/>
            <a:ext cx="2081701" cy="3160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609600" y="52911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7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609600" y="46815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6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1219200" y="5348288"/>
            <a:ext cx="4856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Speak from the </a:t>
            </a:r>
            <a:r>
              <a:rPr lang="en-US" sz="2800" b="1">
                <a:solidFill>
                  <a:srgbClr val="CC3300"/>
                </a:solidFill>
              </a:rPr>
              <a:t>heart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219200" y="4719638"/>
            <a:ext cx="4840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Provide elements of </a:t>
            </a:r>
            <a:r>
              <a:rPr lang="en-US" sz="2800" b="1">
                <a:solidFill>
                  <a:srgbClr val="CC3300"/>
                </a:solidFill>
              </a:rPr>
              <a:t>surprise</a:t>
            </a:r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609600" y="17097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1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609600" y="23193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2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609600" y="29289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3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609600" y="35385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4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609600" y="41481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5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1219200" y="1728788"/>
            <a:ext cx="480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Present what you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 b="1">
                <a:solidFill>
                  <a:srgbClr val="CC3300"/>
                </a:solidFill>
              </a:rPr>
              <a:t>know</a:t>
            </a:r>
          </a:p>
        </p:txBody>
      </p:sp>
      <p:sp>
        <p:nvSpPr>
          <p:cNvPr id="24630" name="Text Box 54"/>
          <p:cNvSpPr txBox="1">
            <a:spLocks noChangeArrowheads="1"/>
          </p:cNvSpPr>
          <p:nvPr/>
        </p:nvSpPr>
        <p:spPr bwMode="auto">
          <a:xfrm>
            <a:off x="1219200" y="2319338"/>
            <a:ext cx="480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Keep the </a:t>
            </a:r>
            <a:r>
              <a:rPr lang="en-US" sz="2800" b="1">
                <a:solidFill>
                  <a:srgbClr val="CC3300"/>
                </a:solidFill>
              </a:rPr>
              <a:t>goal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/>
              <a:t>before you</a:t>
            </a:r>
          </a:p>
        </p:txBody>
      </p:sp>
      <p:sp>
        <p:nvSpPr>
          <p:cNvPr id="24631" name="Text Box 55"/>
          <p:cNvSpPr txBox="1">
            <a:spLocks noChangeArrowheads="1"/>
          </p:cNvSpPr>
          <p:nvPr/>
        </p:nvSpPr>
        <p:spPr bwMode="auto">
          <a:xfrm>
            <a:off x="1219200" y="2909888"/>
            <a:ext cx="480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Involve your </a:t>
            </a:r>
            <a:r>
              <a:rPr lang="en-US" sz="2800" b="1">
                <a:solidFill>
                  <a:srgbClr val="CC3300"/>
                </a:solidFill>
              </a:rPr>
              <a:t>audience</a:t>
            </a:r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1219200" y="3519488"/>
            <a:ext cx="5111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C3300"/>
                </a:solidFill>
              </a:rPr>
              <a:t>Prepare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/>
              <a:t>for </a:t>
            </a:r>
            <a:r>
              <a:rPr lang="en-US" sz="2800" dirty="0" smtClean="0"/>
              <a:t>impact</a:t>
            </a:r>
            <a:endParaRPr lang="en-US" sz="2800" dirty="0"/>
          </a:p>
        </p:txBody>
      </p:sp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1219200" y="4129088"/>
            <a:ext cx="4837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Use power </a:t>
            </a:r>
            <a:r>
              <a:rPr lang="en-US" sz="2800" b="1">
                <a:solidFill>
                  <a:srgbClr val="CC3300"/>
                </a:solidFill>
              </a:rPr>
              <a:t>words</a:t>
            </a:r>
            <a:r>
              <a:rPr lang="en-US" sz="2800">
                <a:solidFill>
                  <a:srgbClr val="FF6699"/>
                </a:solidFill>
              </a:rPr>
              <a:t> </a:t>
            </a:r>
            <a:endParaRPr lang="en-US" sz="2800" b="1">
              <a:solidFill>
                <a:srgbClr val="FF6699"/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47650" y="6308725"/>
            <a:ext cx="2952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s</a:t>
            </a:r>
            <a:r>
              <a:rPr lang="en-US" dirty="0" err="1" smtClean="0"/>
              <a:t>andrasembel.weebly.com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b="1">
                <a:solidFill>
                  <a:srgbClr val="CC3300"/>
                </a:solidFill>
              </a:rPr>
              <a:t>1</a:t>
            </a:r>
            <a:r>
              <a:rPr lang="en-US" sz="4000" b="1">
                <a:solidFill>
                  <a:schemeClr val="accent2"/>
                </a:solidFill>
              </a:rPr>
              <a:t> Present What You </a:t>
            </a:r>
            <a:r>
              <a:rPr lang="en-US" sz="4000" b="1">
                <a:solidFill>
                  <a:srgbClr val="CC3300"/>
                </a:solidFill>
              </a:rPr>
              <a:t>Know</a:t>
            </a:r>
          </a:p>
        </p:txBody>
      </p:sp>
      <p:pic>
        <p:nvPicPr>
          <p:cNvPr id="45080" name="Picture 24" descr="lr_brokenpict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524000"/>
            <a:ext cx="3248025" cy="2935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371600" y="1828800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1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371600" y="2438400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2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371600" y="3048000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3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981200" y="184785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Knowledge</a:t>
            </a:r>
            <a:endParaRPr lang="en-US" sz="2800">
              <a:solidFill>
                <a:srgbClr val="FF6699"/>
              </a:solidFill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981200" y="24384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Skills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981200" y="302895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Experiences</a:t>
            </a:r>
            <a:endParaRPr lang="en-US" sz="2800">
              <a:solidFill>
                <a:srgbClr val="FF6699"/>
              </a:solidFill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533400" y="46482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Arial Black" charset="0"/>
              </a:rPr>
              <a:t>Bottom line: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3581400" y="471805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Know the subject matter well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47650" y="6308725"/>
            <a:ext cx="2952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s</a:t>
            </a:r>
            <a:r>
              <a:rPr lang="en-US" dirty="0" err="1" smtClean="0"/>
              <a:t>andrasembel.weebly.com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b="1">
                <a:solidFill>
                  <a:srgbClr val="CC3300"/>
                </a:solidFill>
              </a:rPr>
              <a:t>2</a:t>
            </a:r>
            <a:r>
              <a:rPr lang="en-US" sz="4000" b="1">
                <a:solidFill>
                  <a:schemeClr val="accent1"/>
                </a:solidFill>
              </a:rPr>
              <a:t> </a:t>
            </a:r>
            <a:r>
              <a:rPr lang="en-US" sz="4000" b="1">
                <a:solidFill>
                  <a:schemeClr val="accent2"/>
                </a:solidFill>
              </a:rPr>
              <a:t>Keep the</a:t>
            </a:r>
            <a:r>
              <a:rPr lang="en-US" sz="4000" b="1">
                <a:solidFill>
                  <a:schemeClr val="accent1"/>
                </a:solidFill>
              </a:rPr>
              <a:t> </a:t>
            </a:r>
            <a:r>
              <a:rPr lang="en-US" sz="4000" b="1">
                <a:solidFill>
                  <a:srgbClr val="CC3300"/>
                </a:solidFill>
              </a:rPr>
              <a:t>Goal</a:t>
            </a:r>
            <a:r>
              <a:rPr lang="en-US" sz="4000" b="1">
                <a:solidFill>
                  <a:schemeClr val="accent1"/>
                </a:solidFill>
              </a:rPr>
              <a:t> </a:t>
            </a:r>
            <a:r>
              <a:rPr lang="en-US" sz="4000" b="1">
                <a:solidFill>
                  <a:schemeClr val="accent2"/>
                </a:solidFill>
              </a:rPr>
              <a:t>Before You</a:t>
            </a:r>
          </a:p>
        </p:txBody>
      </p:sp>
      <p:pic>
        <p:nvPicPr>
          <p:cNvPr id="46098" name="Picture 18" descr="05202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981200"/>
            <a:ext cx="2514600" cy="164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219200" y="19383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1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219200" y="25479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2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219200" y="31575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3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828800" y="1957388"/>
            <a:ext cx="495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Clear</a:t>
            </a:r>
            <a:endParaRPr lang="en-US" sz="2800">
              <a:solidFill>
                <a:srgbClr val="FF6699"/>
              </a:solidFill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828800" y="2547938"/>
            <a:ext cx="495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Achievable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828800" y="3138488"/>
            <a:ext cx="495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Measurable</a:t>
            </a:r>
            <a:endParaRPr lang="en-US" sz="2800">
              <a:solidFill>
                <a:srgbClr val="FF6699"/>
              </a:solidFill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733800" y="4389438"/>
            <a:ext cx="487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Make decisions around your goals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33400" y="43434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Arial Black" charset="0"/>
              </a:rPr>
              <a:t>Bottom line: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47650" y="6308725"/>
            <a:ext cx="2976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sandrasembel.weebly.com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b="1">
                <a:solidFill>
                  <a:srgbClr val="CC3300"/>
                </a:solidFill>
              </a:rPr>
              <a:t>3</a:t>
            </a:r>
            <a:r>
              <a:rPr lang="en-US" sz="4000" b="1">
                <a:solidFill>
                  <a:schemeClr val="accent2"/>
                </a:solidFill>
              </a:rPr>
              <a:t> Involve Your </a:t>
            </a:r>
            <a:r>
              <a:rPr lang="en-US" sz="4000" b="1">
                <a:solidFill>
                  <a:srgbClr val="CC3300"/>
                </a:solidFill>
              </a:rPr>
              <a:t>Audience</a:t>
            </a:r>
          </a:p>
        </p:txBody>
      </p:sp>
      <p:pic>
        <p:nvPicPr>
          <p:cNvPr id="47118" name="Picture 14" descr="052004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030413"/>
            <a:ext cx="2603500" cy="1703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600200" y="19383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1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600200" y="25479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2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600200" y="31575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3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209800" y="19573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Know them</a:t>
            </a:r>
            <a:endParaRPr lang="en-US" sz="2800">
              <a:solidFill>
                <a:srgbClr val="FF6699"/>
              </a:solidFill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209800" y="254793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Involv</a:t>
            </a:r>
            <a:r>
              <a:rPr lang="en-US" sz="2800" dirty="0" smtClean="0"/>
              <a:t>e </a:t>
            </a:r>
            <a:r>
              <a:rPr lang="en-US" sz="2800" dirty="0" smtClean="0"/>
              <a:t>them</a:t>
            </a:r>
            <a:endParaRPr lang="en-US" sz="2800" dirty="0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209800" y="31384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Move/Inspire them</a:t>
            </a:r>
            <a:endParaRPr lang="en-US" sz="2800" dirty="0">
              <a:solidFill>
                <a:srgbClr val="FF6699"/>
              </a:solidFill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038600" y="4613275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Delight your audience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838200" y="45720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Arial Black" charset="0"/>
              </a:rPr>
              <a:t>Bottom line: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47650" y="6308725"/>
            <a:ext cx="2976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sandrasembel.weebly.com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b="1">
                <a:solidFill>
                  <a:schemeClr val="accent2"/>
                </a:solidFill>
              </a:rPr>
              <a:t>4 </a:t>
            </a:r>
            <a:r>
              <a:rPr lang="en-US" sz="4000" b="1">
                <a:solidFill>
                  <a:srgbClr val="CC3300"/>
                </a:solidFill>
              </a:rPr>
              <a:t>Prepare</a:t>
            </a:r>
            <a:r>
              <a:rPr lang="en-US" sz="4000" b="1">
                <a:solidFill>
                  <a:schemeClr val="accent2"/>
                </a:solidFill>
              </a:rPr>
              <a:t> for Impact</a:t>
            </a:r>
          </a:p>
        </p:txBody>
      </p:sp>
      <p:pic>
        <p:nvPicPr>
          <p:cNvPr id="48140" name="Picture 12" descr="1030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6425" y="1828800"/>
            <a:ext cx="1273175" cy="2544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981200" y="20145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1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981200" y="26241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2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981200" y="32337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3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590800" y="2033588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Systematic flow of ideas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590800" y="2624138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Sense of direction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590800" y="3214688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Sense of achievement</a:t>
            </a:r>
            <a:endParaRPr lang="en-US" sz="2800">
              <a:solidFill>
                <a:srgbClr val="FF6699"/>
              </a:solidFill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267200" y="4540250"/>
            <a:ext cx="487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Preparation builds up confidence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066800" y="4430713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Arial Black" charset="0"/>
              </a:rPr>
              <a:t>Bottom</a:t>
            </a:r>
            <a:r>
              <a:rPr lang="en-US" sz="3600">
                <a:latin typeface="Arial Black" charset="0"/>
              </a:rPr>
              <a:t> </a:t>
            </a:r>
            <a:r>
              <a:rPr lang="en-US" sz="3600">
                <a:solidFill>
                  <a:schemeClr val="accent2"/>
                </a:solidFill>
                <a:latin typeface="Arial Black" charset="0"/>
              </a:rPr>
              <a:t>line: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47650" y="6308725"/>
            <a:ext cx="2952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s</a:t>
            </a:r>
            <a:r>
              <a:rPr lang="en-US" dirty="0" err="1" smtClean="0"/>
              <a:t>andrasembel.weebly.com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b="1">
                <a:solidFill>
                  <a:srgbClr val="CC3300"/>
                </a:solidFill>
              </a:rPr>
              <a:t>5</a:t>
            </a:r>
            <a:r>
              <a:rPr lang="en-US" sz="4000" b="1">
                <a:solidFill>
                  <a:schemeClr val="accent2"/>
                </a:solidFill>
              </a:rPr>
              <a:t> Use Power </a:t>
            </a:r>
            <a:r>
              <a:rPr lang="en-US" sz="4000" b="1">
                <a:solidFill>
                  <a:srgbClr val="CC3300"/>
                </a:solidFill>
              </a:rPr>
              <a:t>Words</a:t>
            </a:r>
          </a:p>
        </p:txBody>
      </p:sp>
      <p:pic>
        <p:nvPicPr>
          <p:cNvPr id="49164" name="Picture 12" descr="03016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103438"/>
            <a:ext cx="1497013" cy="178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133600" y="2057400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1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133600" y="2667000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2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133600" y="3276600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3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743200" y="207645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Positive words</a:t>
            </a:r>
            <a:endParaRPr lang="en-US" sz="2800">
              <a:solidFill>
                <a:srgbClr val="FF6699"/>
              </a:solidFill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743200" y="2667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Strong words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743200" y="325755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Right words</a:t>
            </a:r>
            <a:endParaRPr lang="en-US" sz="2800">
              <a:solidFill>
                <a:srgbClr val="FF6699"/>
              </a:solidFill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962400" y="464185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Aim for positive sentiments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85800" y="45720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Arial Black" charset="0"/>
              </a:rPr>
              <a:t>Bottom line: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47650" y="6308725"/>
            <a:ext cx="2952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s</a:t>
            </a:r>
            <a:r>
              <a:rPr lang="en-US" dirty="0" err="1" smtClean="0"/>
              <a:t>andrasembel.weebly.com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5158" y="4034117"/>
            <a:ext cx="7277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Believe, confirm, (highly recommend), useful, beneficial, important…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92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CC3300"/>
                </a:solidFill>
              </a:rPr>
              <a:t>6</a:t>
            </a:r>
            <a:r>
              <a:rPr lang="en-US" sz="4000" b="1">
                <a:solidFill>
                  <a:schemeClr val="accent2"/>
                </a:solidFill>
              </a:rPr>
              <a:t> Provide Elements of </a:t>
            </a:r>
            <a:r>
              <a:rPr lang="en-US" sz="4000" b="1">
                <a:solidFill>
                  <a:srgbClr val="CC3300"/>
                </a:solidFill>
              </a:rPr>
              <a:t>Surprise</a:t>
            </a:r>
          </a:p>
        </p:txBody>
      </p:sp>
      <p:pic>
        <p:nvPicPr>
          <p:cNvPr id="50188" name="Picture 12" descr="090021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057400"/>
            <a:ext cx="1474788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676400" y="1981200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1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676400" y="2590800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2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676400" y="3200400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3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286000" y="200025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Humor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286000" y="2590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Games, Quizzes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286000" y="318135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Fun activities</a:t>
            </a:r>
            <a:endParaRPr lang="en-US" sz="2800">
              <a:solidFill>
                <a:srgbClr val="FF6699"/>
              </a:solidFill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038600" y="46863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People love surprises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838200" y="461645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Arial Black" charset="0"/>
              </a:rPr>
              <a:t>Bottom line: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47650" y="6308725"/>
            <a:ext cx="2952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s</a:t>
            </a:r>
            <a:r>
              <a:rPr lang="en-US" dirty="0" err="1" smtClean="0"/>
              <a:t>andrasembel.weebly.com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b="1">
                <a:solidFill>
                  <a:srgbClr val="CC3300"/>
                </a:solidFill>
              </a:rPr>
              <a:t>7</a:t>
            </a:r>
            <a:r>
              <a:rPr lang="en-US" sz="4000" b="1">
                <a:solidFill>
                  <a:schemeClr val="accent2"/>
                </a:solidFill>
              </a:rPr>
              <a:t> Speak from the </a:t>
            </a:r>
            <a:r>
              <a:rPr lang="en-US" sz="4000" b="1">
                <a:solidFill>
                  <a:srgbClr val="CC3300"/>
                </a:solidFill>
              </a:rPr>
              <a:t>Heart</a:t>
            </a:r>
          </a:p>
        </p:txBody>
      </p:sp>
      <p:pic>
        <p:nvPicPr>
          <p:cNvPr id="51213" name="Picture 13" descr="hom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1863" y="1524000"/>
            <a:ext cx="871537" cy="276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828800" y="1905000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1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828800" y="2514600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2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828800" y="3124200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3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438400" y="192405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Be yourself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438400" y="25146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Be sincere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438400" y="310515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Be well-meaning</a:t>
            </a:r>
            <a:endParaRPr lang="en-US" sz="2800">
              <a:solidFill>
                <a:srgbClr val="FF6699"/>
              </a:solidFill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886200" y="4495800"/>
            <a:ext cx="472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Speak from the heart, you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ll never go wrong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85800" y="44196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Arial Black" charset="0"/>
              </a:rPr>
              <a:t>Bottom line: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47650" y="6308725"/>
            <a:ext cx="2952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s</a:t>
            </a:r>
            <a:r>
              <a:rPr lang="en-US" dirty="0" err="1" smtClean="0"/>
              <a:t>andrasembel.weebly.com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371600" y="587375"/>
            <a:ext cx="5181600" cy="5556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>
                <a:solidFill>
                  <a:schemeClr val="accent2"/>
                </a:solidFill>
              </a:rPr>
              <a:t>Summary</a:t>
            </a:r>
          </a:p>
        </p:txBody>
      </p:sp>
      <p:pic>
        <p:nvPicPr>
          <p:cNvPr id="56327" name="Picture 7" descr="super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97" y="533399"/>
            <a:ext cx="2388903" cy="179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838200" y="38100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1524000" y="14049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1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524000" y="20145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2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524000" y="26241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3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1524000" y="49863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7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1524000" y="32337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4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524000" y="38433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5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524000" y="4376738"/>
            <a:ext cx="457200" cy="457200"/>
          </a:xfrm>
          <a:prstGeom prst="rect">
            <a:avLst/>
          </a:prstGeom>
          <a:solidFill>
            <a:srgbClr val="605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Arial Black" charset="0"/>
              </a:rPr>
              <a:t>6</a:t>
            </a:r>
            <a:endParaRPr lang="en-US" sz="240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2133600" y="1423988"/>
            <a:ext cx="480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Present what you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 b="1">
                <a:solidFill>
                  <a:srgbClr val="CC3300"/>
                </a:solidFill>
              </a:rPr>
              <a:t>know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2133600" y="2014538"/>
            <a:ext cx="480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Keep the </a:t>
            </a:r>
            <a:r>
              <a:rPr lang="en-US" sz="2800" b="1">
                <a:solidFill>
                  <a:srgbClr val="CC3300"/>
                </a:solidFill>
              </a:rPr>
              <a:t>goal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/>
              <a:t>before you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133600" y="2605088"/>
            <a:ext cx="480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Involve your </a:t>
            </a:r>
            <a:r>
              <a:rPr lang="en-US" sz="2800" b="1">
                <a:solidFill>
                  <a:srgbClr val="CC3300"/>
                </a:solidFill>
              </a:rPr>
              <a:t>audience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133600" y="3214688"/>
            <a:ext cx="4803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Prepare</a:t>
            </a:r>
            <a:r>
              <a:rPr lang="en-US" sz="2800">
                <a:solidFill>
                  <a:srgbClr val="FF6699"/>
                </a:solidFill>
              </a:rPr>
              <a:t> </a:t>
            </a:r>
            <a:r>
              <a:rPr lang="en-US" sz="2800"/>
              <a:t>for impact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2133600" y="5043488"/>
            <a:ext cx="4856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Speak from the </a:t>
            </a:r>
            <a:r>
              <a:rPr lang="en-US" sz="2800" b="1">
                <a:solidFill>
                  <a:srgbClr val="CC3300"/>
                </a:solidFill>
              </a:rPr>
              <a:t>heart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2133600" y="3824288"/>
            <a:ext cx="4837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Use Power </a:t>
            </a:r>
            <a:r>
              <a:rPr lang="en-US" sz="2800">
                <a:solidFill>
                  <a:srgbClr val="CC3300"/>
                </a:solidFill>
              </a:rPr>
              <a:t>W</a:t>
            </a:r>
            <a:r>
              <a:rPr lang="en-US" sz="2800" b="1">
                <a:solidFill>
                  <a:srgbClr val="CC3300"/>
                </a:solidFill>
              </a:rPr>
              <a:t>ords</a:t>
            </a:r>
            <a:r>
              <a:rPr lang="en-US" sz="2800">
                <a:solidFill>
                  <a:srgbClr val="FF6699"/>
                </a:solidFill>
              </a:rPr>
              <a:t> </a:t>
            </a:r>
            <a:endParaRPr lang="en-US" sz="2800" b="1">
              <a:solidFill>
                <a:srgbClr val="FF6699"/>
              </a:solidFill>
            </a:endParaRP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2133600" y="4414838"/>
            <a:ext cx="4840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Provide elements of </a:t>
            </a:r>
            <a:r>
              <a:rPr lang="en-US" sz="2800" b="1">
                <a:solidFill>
                  <a:srgbClr val="CC3300"/>
                </a:solidFill>
              </a:rPr>
              <a:t>surprise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7650" y="6308725"/>
            <a:ext cx="2952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s</a:t>
            </a:r>
            <a:r>
              <a:rPr lang="en-US" dirty="0" err="1" smtClean="0"/>
              <a:t>andrasembel.weebly.com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2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41400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" y="684823"/>
            <a:ext cx="80264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2" y="409413"/>
            <a:ext cx="8284308" cy="62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0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0"/>
            <a:ext cx="7720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7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883" y="5197719"/>
            <a:ext cx="7924800" cy="6696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Giving Power Presentations</a:t>
            </a:r>
            <a:endParaRPr lang="en-US" dirty="0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38569" y="5867400"/>
            <a:ext cx="3962400" cy="560754"/>
          </a:xfrm>
        </p:spPr>
        <p:txBody>
          <a:bodyPr/>
          <a:lstStyle/>
          <a:p>
            <a:pPr algn="l"/>
            <a:r>
              <a:rPr lang="en-US" sz="1800" b="1" dirty="0"/>
              <a:t>Prepared by</a:t>
            </a:r>
            <a:r>
              <a:rPr lang="en-US" sz="1800" b="1" dirty="0" smtClean="0"/>
              <a:t>: Sandra Sembel</a:t>
            </a:r>
            <a:endParaRPr lang="en-US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568" y="492857"/>
            <a:ext cx="4609123" cy="46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5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solidFill>
                  <a:srgbClr val="CC3300"/>
                </a:solidFill>
              </a:rPr>
              <a:t>Why</a:t>
            </a:r>
            <a:r>
              <a:rPr lang="en-US" b="1">
                <a:solidFill>
                  <a:schemeClr val="accent2"/>
                </a:solidFill>
              </a:rPr>
              <a:t> Power Presentations?</a:t>
            </a:r>
          </a:p>
        </p:txBody>
      </p:sp>
      <p:pic>
        <p:nvPicPr>
          <p:cNvPr id="4121" name="Picture 25" descr="168012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9" b="16529"/>
          <a:stretch>
            <a:fillRect/>
          </a:stretch>
        </p:blipFill>
        <p:spPr>
          <a:xfrm>
            <a:off x="5072139" y="2266156"/>
            <a:ext cx="3427091" cy="18549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1676400" y="2266156"/>
            <a:ext cx="1905000" cy="2027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Ideas </a:t>
            </a:r>
          </a:p>
          <a:p>
            <a:pPr algn="ctr">
              <a:spcBef>
                <a:spcPct val="50000"/>
              </a:spcBef>
            </a:pPr>
            <a:r>
              <a:rPr lang="en-US"/>
              <a:t>Products </a:t>
            </a:r>
          </a:p>
          <a:p>
            <a:pPr algn="ctr">
              <a:spcBef>
                <a:spcPct val="50000"/>
              </a:spcBef>
            </a:pPr>
            <a:r>
              <a:rPr lang="en-US"/>
              <a:t>Services </a:t>
            </a:r>
          </a:p>
          <a:p>
            <a:pPr algn="ctr">
              <a:spcBef>
                <a:spcPct val="50000"/>
              </a:spcBef>
            </a:pPr>
            <a:r>
              <a:rPr lang="en-US"/>
              <a:t>Solutions </a:t>
            </a:r>
          </a:p>
          <a:p>
            <a:pPr algn="ctr">
              <a:spcBef>
                <a:spcPct val="50000"/>
              </a:spcBef>
            </a:pPr>
            <a:r>
              <a:rPr lang="en-US"/>
              <a:t>Competence</a:t>
            </a:r>
          </a:p>
        </p:txBody>
      </p:sp>
      <p:sp>
        <p:nvSpPr>
          <p:cNvPr id="4130" name="AutoShape 34"/>
          <p:cNvSpPr>
            <a:spLocks noChangeArrowheads="1"/>
          </p:cNvSpPr>
          <p:nvPr/>
        </p:nvSpPr>
        <p:spPr bwMode="auto">
          <a:xfrm>
            <a:off x="4198816" y="30480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47650" y="6308725"/>
            <a:ext cx="2952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s</a:t>
            </a:r>
            <a:r>
              <a:rPr lang="en-US" dirty="0" err="1" smtClean="0"/>
              <a:t>andrasembel.weebly.com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Benefits</a:t>
            </a:r>
            <a:endParaRPr lang="en-US" sz="4000" b="1">
              <a:solidFill>
                <a:schemeClr val="accent2"/>
              </a:solidFill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533400" y="2133600"/>
            <a:ext cx="5181600" cy="3048000"/>
          </a:xfrm>
          <a:prstGeom prst="rightArrowCallout">
            <a:avLst>
              <a:gd name="adj1" fmla="val 25000"/>
              <a:gd name="adj2" fmla="val 25000"/>
              <a:gd name="adj3" fmla="val 28333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38200" y="2433638"/>
            <a:ext cx="304800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1. Visible 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2. Reliable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3. Accessible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4. Professional</a:t>
            </a:r>
            <a:endParaRPr lang="en-US" sz="2400">
              <a:latin typeface="Tahoma" charset="0"/>
            </a:endParaRPr>
          </a:p>
        </p:txBody>
      </p:sp>
      <p:sp>
        <p:nvSpPr>
          <p:cNvPr id="12299" name="Text Box 11" descr="50%"/>
          <p:cNvSpPr txBox="1">
            <a:spLocks noChangeArrowheads="1"/>
          </p:cNvSpPr>
          <p:nvPr/>
        </p:nvSpPr>
        <p:spPr bwMode="auto">
          <a:xfrm>
            <a:off x="5943600" y="3176588"/>
            <a:ext cx="2514600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0">
                  <a:fgClr>
                    <a:schemeClr val="accent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 Black" charset="0"/>
              </a:rPr>
              <a:t>Power to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3300"/>
                </a:solidFill>
                <a:latin typeface="Arial Black" charset="0"/>
              </a:rPr>
              <a:t>SUCCESS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477000" y="5715000"/>
            <a:ext cx="304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47650" y="6308725"/>
            <a:ext cx="2952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s</a:t>
            </a:r>
            <a:r>
              <a:rPr lang="en-US" dirty="0" err="1" smtClean="0"/>
              <a:t>andrasembel.weebly.com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76077"/>
            <a:ext cx="7772400" cy="245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/>
          <a:p>
            <a:r>
              <a:rPr lang="en-US" sz="6600" b="1">
                <a:solidFill>
                  <a:srgbClr val="CC3300"/>
                </a:solidFill>
                <a:latin typeface="Arial" charset="0"/>
              </a:rPr>
              <a:t>7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Essential </a:t>
            </a:r>
            <a:r>
              <a:rPr lang="en-US" b="1">
                <a:solidFill>
                  <a:srgbClr val="CC3300"/>
                </a:solidFill>
                <a:latin typeface="Arial" charset="0"/>
              </a:rPr>
              <a:t>Rules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for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 </a:t>
            </a:r>
            <a:br>
              <a:rPr lang="en-US" b="1">
                <a:solidFill>
                  <a:schemeClr val="tx1"/>
                </a:solidFill>
                <a:latin typeface="Arial" charset="0"/>
              </a:rPr>
            </a:br>
            <a:r>
              <a:rPr lang="en-US" b="1">
                <a:solidFill>
                  <a:schemeClr val="accent2"/>
                </a:solidFill>
                <a:latin typeface="Arial" charset="0"/>
              </a:rPr>
              <a:t>Power Presentations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81150" y="4357077"/>
            <a:ext cx="685800" cy="1066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083" name="Picture 11" descr="05202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93621"/>
            <a:ext cx="5274896" cy="348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282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Giving Power Presentations</vt:lpstr>
      <vt:lpstr>Why Power Presentations?</vt:lpstr>
      <vt:lpstr>Benefits</vt:lpstr>
      <vt:lpstr>7 Essential Rules for  Power Presentations</vt:lpstr>
      <vt:lpstr>Power Presentation: 7 Essential Rules</vt:lpstr>
      <vt:lpstr>1 Present What You Know</vt:lpstr>
      <vt:lpstr>2 Keep the Goal Before You</vt:lpstr>
      <vt:lpstr>3 Involve Your Audience</vt:lpstr>
      <vt:lpstr>4 Prepare for Impact</vt:lpstr>
      <vt:lpstr>5 Use Power Words</vt:lpstr>
      <vt:lpstr>6 Provide Elements of Surprise</vt:lpstr>
      <vt:lpstr>7 Speak from the Heart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sandra sembel</cp:lastModifiedBy>
  <cp:revision>5</cp:revision>
  <dcterms:created xsi:type="dcterms:W3CDTF">2014-06-19T16:17:58Z</dcterms:created>
  <dcterms:modified xsi:type="dcterms:W3CDTF">2014-11-05T04:23:28Z</dcterms:modified>
</cp:coreProperties>
</file>