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57" r:id="rId5"/>
    <p:sldId id="260" r:id="rId6"/>
    <p:sldId id="258" r:id="rId7"/>
    <p:sldId id="263" r:id="rId8"/>
    <p:sldId id="264" r:id="rId9"/>
    <p:sldId id="259" r:id="rId10"/>
    <p:sldId id="261" r:id="rId11"/>
    <p:sldId id="268" r:id="rId12"/>
    <p:sldId id="270" r:id="rId13"/>
    <p:sldId id="269" r:id="rId14"/>
    <p:sldId id="271" r:id="rId15"/>
    <p:sldId id="272" r:id="rId16"/>
    <p:sldId id="283" r:id="rId17"/>
    <p:sldId id="273" r:id="rId18"/>
    <p:sldId id="285" r:id="rId19"/>
    <p:sldId id="289" r:id="rId20"/>
    <p:sldId id="276" r:id="rId21"/>
    <p:sldId id="286" r:id="rId22"/>
    <p:sldId id="277" r:id="rId23"/>
    <p:sldId id="278" r:id="rId24"/>
    <p:sldId id="279" r:id="rId25"/>
    <p:sldId id="280" r:id="rId26"/>
    <p:sldId id="281" r:id="rId27"/>
    <p:sldId id="282" r:id="rId28"/>
    <p:sldId id="292" r:id="rId29"/>
    <p:sldId id="290" r:id="rId30"/>
    <p:sldId id="29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8EC7DE-358B-4C6A-AF48-35B4981C3FE3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7E225BF-8B6D-458E-A1AC-2D4419ACF78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The Overview of the Theory</a:t>
          </a:r>
        </a:p>
      </dgm:t>
    </dgm:pt>
    <dgm:pt modelId="{D87E1530-1CF8-43C5-BD1B-0B9AA3738C53}" type="parTrans" cxnId="{A18EA80E-9C1D-4FCD-8F4A-170B603AB32B}">
      <dgm:prSet/>
      <dgm:spPr/>
      <dgm:t>
        <a:bodyPr/>
        <a:lstStyle/>
        <a:p>
          <a:endParaRPr lang="en-US"/>
        </a:p>
      </dgm:t>
    </dgm:pt>
    <dgm:pt modelId="{97A372AA-6443-4923-8B60-30865A21E008}" type="sibTrans" cxnId="{A18EA80E-9C1D-4FCD-8F4A-170B603AB32B}">
      <dgm:prSet/>
      <dgm:spPr/>
      <dgm:t>
        <a:bodyPr/>
        <a:lstStyle/>
        <a:p>
          <a:endParaRPr lang="en-US"/>
        </a:p>
      </dgm:t>
    </dgm:pt>
    <dgm:pt modelId="{98E48C48-859F-4BA9-8935-A17D310C672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The Evolution of the Theory</a:t>
          </a:r>
        </a:p>
      </dgm:t>
    </dgm:pt>
    <dgm:pt modelId="{4106D9AF-DF21-477B-BA98-B1F0BF1663DB}" type="parTrans" cxnId="{75549A7B-02CC-4E51-A3B9-C6497EA6BF90}">
      <dgm:prSet/>
      <dgm:spPr/>
      <dgm:t>
        <a:bodyPr/>
        <a:lstStyle/>
        <a:p>
          <a:endParaRPr lang="en-US"/>
        </a:p>
      </dgm:t>
    </dgm:pt>
    <dgm:pt modelId="{8ECC6F6A-9BE1-4FA9-BC61-1C8F65FB752D}" type="sibTrans" cxnId="{75549A7B-02CC-4E51-A3B9-C6497EA6BF90}">
      <dgm:prSet/>
      <dgm:spPr/>
      <dgm:t>
        <a:bodyPr/>
        <a:lstStyle/>
        <a:p>
          <a:endParaRPr lang="en-US"/>
        </a:p>
      </dgm:t>
    </dgm:pt>
    <dgm:pt modelId="{F8CB5450-C4AF-4559-B062-FEC500D2D30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The Review of the assigned journal</a:t>
          </a:r>
        </a:p>
      </dgm:t>
    </dgm:pt>
    <dgm:pt modelId="{999C6732-FDDC-45C5-8F70-824DD44FC701}" type="parTrans" cxnId="{B451CB0B-C467-425D-BB6E-887727EADF7A}">
      <dgm:prSet/>
      <dgm:spPr/>
      <dgm:t>
        <a:bodyPr/>
        <a:lstStyle/>
        <a:p>
          <a:endParaRPr lang="en-US"/>
        </a:p>
      </dgm:t>
    </dgm:pt>
    <dgm:pt modelId="{E37EC57E-9B4E-4506-881E-51BDC22FFDB8}" type="sibTrans" cxnId="{B451CB0B-C467-425D-BB6E-887727EADF7A}">
      <dgm:prSet/>
      <dgm:spPr/>
      <dgm:t>
        <a:bodyPr/>
        <a:lstStyle/>
        <a:p>
          <a:endParaRPr lang="en-US"/>
        </a:p>
      </dgm:t>
    </dgm:pt>
    <dgm:pt modelId="{E2F3F77F-8F59-4397-A8CE-E259D1A66D6F}" type="pres">
      <dgm:prSet presAssocID="{DD8EC7DE-358B-4C6A-AF48-35B4981C3FE3}" presName="root" presStyleCnt="0">
        <dgm:presLayoutVars>
          <dgm:dir/>
          <dgm:resizeHandles val="exact"/>
        </dgm:presLayoutVars>
      </dgm:prSet>
      <dgm:spPr/>
    </dgm:pt>
    <dgm:pt modelId="{FCBA720D-DD2A-4AC5-A278-34C2745D7A8F}" type="pres">
      <dgm:prSet presAssocID="{C7E225BF-8B6D-458E-A1AC-2D4419ACF781}" presName="compNode" presStyleCnt="0"/>
      <dgm:spPr/>
    </dgm:pt>
    <dgm:pt modelId="{75A722D8-87CD-440C-8825-D89C67B3ACD3}" type="pres">
      <dgm:prSet presAssocID="{C7E225BF-8B6D-458E-A1AC-2D4419ACF781}" presName="iconBgRect" presStyleLbl="bgShp" presStyleIdx="0" presStyleCnt="3"/>
      <dgm:spPr/>
    </dgm:pt>
    <dgm:pt modelId="{1CA92327-2336-4363-935A-568F4623D422}" type="pres">
      <dgm:prSet presAssocID="{C7E225BF-8B6D-458E-A1AC-2D4419ACF78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ed"/>
        </a:ext>
      </dgm:extLst>
    </dgm:pt>
    <dgm:pt modelId="{2A2C689C-8AD8-4DF4-9EED-6BB73691DC5E}" type="pres">
      <dgm:prSet presAssocID="{C7E225BF-8B6D-458E-A1AC-2D4419ACF781}" presName="spaceRect" presStyleCnt="0"/>
      <dgm:spPr/>
    </dgm:pt>
    <dgm:pt modelId="{847323BE-221F-4FA2-AF2B-5B09411EC35D}" type="pres">
      <dgm:prSet presAssocID="{C7E225BF-8B6D-458E-A1AC-2D4419ACF781}" presName="textRect" presStyleLbl="revTx" presStyleIdx="0" presStyleCnt="3">
        <dgm:presLayoutVars>
          <dgm:chMax val="1"/>
          <dgm:chPref val="1"/>
        </dgm:presLayoutVars>
      </dgm:prSet>
      <dgm:spPr/>
    </dgm:pt>
    <dgm:pt modelId="{65CDBBB7-2D0A-4C67-84D6-8174A0F98CB4}" type="pres">
      <dgm:prSet presAssocID="{97A372AA-6443-4923-8B60-30865A21E008}" presName="sibTrans" presStyleCnt="0"/>
      <dgm:spPr/>
    </dgm:pt>
    <dgm:pt modelId="{060BEC1D-C19C-479A-8822-5E3FB0162024}" type="pres">
      <dgm:prSet presAssocID="{98E48C48-859F-4BA9-8935-A17D310C672E}" presName="compNode" presStyleCnt="0"/>
      <dgm:spPr/>
    </dgm:pt>
    <dgm:pt modelId="{6F60FC6C-B923-4C80-978C-03B4E14F31EB}" type="pres">
      <dgm:prSet presAssocID="{98E48C48-859F-4BA9-8935-A17D310C672E}" presName="iconBgRect" presStyleLbl="bgShp" presStyleIdx="1" presStyleCnt="3"/>
      <dgm:spPr/>
    </dgm:pt>
    <dgm:pt modelId="{40C86B2D-633E-4D73-B219-7178078D46AA}" type="pres">
      <dgm:prSet presAssocID="{98E48C48-859F-4BA9-8935-A17D310C672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ger Print"/>
        </a:ext>
      </dgm:extLst>
    </dgm:pt>
    <dgm:pt modelId="{E2E7D069-35F0-4AD4-A9EE-33CD0E884D2F}" type="pres">
      <dgm:prSet presAssocID="{98E48C48-859F-4BA9-8935-A17D310C672E}" presName="spaceRect" presStyleCnt="0"/>
      <dgm:spPr/>
    </dgm:pt>
    <dgm:pt modelId="{A7BDA9A1-6EDB-4FA9-8D2C-93D84AE7977C}" type="pres">
      <dgm:prSet presAssocID="{98E48C48-859F-4BA9-8935-A17D310C672E}" presName="textRect" presStyleLbl="revTx" presStyleIdx="1" presStyleCnt="3">
        <dgm:presLayoutVars>
          <dgm:chMax val="1"/>
          <dgm:chPref val="1"/>
        </dgm:presLayoutVars>
      </dgm:prSet>
      <dgm:spPr/>
    </dgm:pt>
    <dgm:pt modelId="{03AA8B0E-656D-443C-89A2-02D2EB097B72}" type="pres">
      <dgm:prSet presAssocID="{8ECC6F6A-9BE1-4FA9-BC61-1C8F65FB752D}" presName="sibTrans" presStyleCnt="0"/>
      <dgm:spPr/>
    </dgm:pt>
    <dgm:pt modelId="{D8A0FBF0-40F7-424E-9DA7-A8092BFC4EA4}" type="pres">
      <dgm:prSet presAssocID="{F8CB5450-C4AF-4559-B062-FEC500D2D304}" presName="compNode" presStyleCnt="0"/>
      <dgm:spPr/>
    </dgm:pt>
    <dgm:pt modelId="{1D7368AB-5402-417A-919C-87CF6377A87E}" type="pres">
      <dgm:prSet presAssocID="{F8CB5450-C4AF-4559-B062-FEC500D2D304}" presName="iconBgRect" presStyleLbl="bgShp" presStyleIdx="2" presStyleCnt="3"/>
      <dgm:spPr/>
    </dgm:pt>
    <dgm:pt modelId="{754A4946-2886-406D-A0B1-422F48444071}" type="pres">
      <dgm:prSet presAssocID="{F8CB5450-C4AF-4559-B062-FEC500D2D30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d Book"/>
        </a:ext>
      </dgm:extLst>
    </dgm:pt>
    <dgm:pt modelId="{4B7150AE-F7A1-4DD4-8D31-B2B543ED265B}" type="pres">
      <dgm:prSet presAssocID="{F8CB5450-C4AF-4559-B062-FEC500D2D304}" presName="spaceRect" presStyleCnt="0"/>
      <dgm:spPr/>
    </dgm:pt>
    <dgm:pt modelId="{D83A5023-8244-4DE5-8602-F2357BC25138}" type="pres">
      <dgm:prSet presAssocID="{F8CB5450-C4AF-4559-B062-FEC500D2D30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B451CB0B-C467-425D-BB6E-887727EADF7A}" srcId="{DD8EC7DE-358B-4C6A-AF48-35B4981C3FE3}" destId="{F8CB5450-C4AF-4559-B062-FEC500D2D304}" srcOrd="2" destOrd="0" parTransId="{999C6732-FDDC-45C5-8F70-824DD44FC701}" sibTransId="{E37EC57E-9B4E-4506-881E-51BDC22FFDB8}"/>
    <dgm:cxn modelId="{A18EA80E-9C1D-4FCD-8F4A-170B603AB32B}" srcId="{DD8EC7DE-358B-4C6A-AF48-35B4981C3FE3}" destId="{C7E225BF-8B6D-458E-A1AC-2D4419ACF781}" srcOrd="0" destOrd="0" parTransId="{D87E1530-1CF8-43C5-BD1B-0B9AA3738C53}" sibTransId="{97A372AA-6443-4923-8B60-30865A21E008}"/>
    <dgm:cxn modelId="{B744B030-C841-4314-AA69-105FC3E06260}" type="presOf" srcId="{F8CB5450-C4AF-4559-B062-FEC500D2D304}" destId="{D83A5023-8244-4DE5-8602-F2357BC25138}" srcOrd="0" destOrd="0" presId="urn:microsoft.com/office/officeart/2018/5/layout/IconCircleLabelList"/>
    <dgm:cxn modelId="{9A5A7D67-B67B-43F8-98B7-4A229697FB00}" type="presOf" srcId="{98E48C48-859F-4BA9-8935-A17D310C672E}" destId="{A7BDA9A1-6EDB-4FA9-8D2C-93D84AE7977C}" srcOrd="0" destOrd="0" presId="urn:microsoft.com/office/officeart/2018/5/layout/IconCircleLabelList"/>
    <dgm:cxn modelId="{F74D0277-D597-4B7F-963E-0292BB84DB45}" type="presOf" srcId="{C7E225BF-8B6D-458E-A1AC-2D4419ACF781}" destId="{847323BE-221F-4FA2-AF2B-5B09411EC35D}" srcOrd="0" destOrd="0" presId="urn:microsoft.com/office/officeart/2018/5/layout/IconCircleLabelList"/>
    <dgm:cxn modelId="{75549A7B-02CC-4E51-A3B9-C6497EA6BF90}" srcId="{DD8EC7DE-358B-4C6A-AF48-35B4981C3FE3}" destId="{98E48C48-859F-4BA9-8935-A17D310C672E}" srcOrd="1" destOrd="0" parTransId="{4106D9AF-DF21-477B-BA98-B1F0BF1663DB}" sibTransId="{8ECC6F6A-9BE1-4FA9-BC61-1C8F65FB752D}"/>
    <dgm:cxn modelId="{6E0A7E80-96E6-4E73-B1ED-A557983F15A8}" type="presOf" srcId="{DD8EC7DE-358B-4C6A-AF48-35B4981C3FE3}" destId="{E2F3F77F-8F59-4397-A8CE-E259D1A66D6F}" srcOrd="0" destOrd="0" presId="urn:microsoft.com/office/officeart/2018/5/layout/IconCircleLabelList"/>
    <dgm:cxn modelId="{B68E9F20-183D-482F-A512-01034F94FBE2}" type="presParOf" srcId="{E2F3F77F-8F59-4397-A8CE-E259D1A66D6F}" destId="{FCBA720D-DD2A-4AC5-A278-34C2745D7A8F}" srcOrd="0" destOrd="0" presId="urn:microsoft.com/office/officeart/2018/5/layout/IconCircleLabelList"/>
    <dgm:cxn modelId="{A2D0BFAD-DA91-4112-A68C-6DD581832F64}" type="presParOf" srcId="{FCBA720D-DD2A-4AC5-A278-34C2745D7A8F}" destId="{75A722D8-87CD-440C-8825-D89C67B3ACD3}" srcOrd="0" destOrd="0" presId="urn:microsoft.com/office/officeart/2018/5/layout/IconCircleLabelList"/>
    <dgm:cxn modelId="{D8337AE5-7CF7-4743-AE2C-2755282D2564}" type="presParOf" srcId="{FCBA720D-DD2A-4AC5-A278-34C2745D7A8F}" destId="{1CA92327-2336-4363-935A-568F4623D422}" srcOrd="1" destOrd="0" presId="urn:microsoft.com/office/officeart/2018/5/layout/IconCircleLabelList"/>
    <dgm:cxn modelId="{4E24D62A-FDC4-411C-BFAC-82D849580D16}" type="presParOf" srcId="{FCBA720D-DD2A-4AC5-A278-34C2745D7A8F}" destId="{2A2C689C-8AD8-4DF4-9EED-6BB73691DC5E}" srcOrd="2" destOrd="0" presId="urn:microsoft.com/office/officeart/2018/5/layout/IconCircleLabelList"/>
    <dgm:cxn modelId="{3D7F28C3-95AE-4FB4-8A9C-31CAC99F2BA8}" type="presParOf" srcId="{FCBA720D-DD2A-4AC5-A278-34C2745D7A8F}" destId="{847323BE-221F-4FA2-AF2B-5B09411EC35D}" srcOrd="3" destOrd="0" presId="urn:microsoft.com/office/officeart/2018/5/layout/IconCircleLabelList"/>
    <dgm:cxn modelId="{F2173096-9651-4778-B412-699FC564FA69}" type="presParOf" srcId="{E2F3F77F-8F59-4397-A8CE-E259D1A66D6F}" destId="{65CDBBB7-2D0A-4C67-84D6-8174A0F98CB4}" srcOrd="1" destOrd="0" presId="urn:microsoft.com/office/officeart/2018/5/layout/IconCircleLabelList"/>
    <dgm:cxn modelId="{CD024EEF-2FEA-45B4-929C-A69D73226494}" type="presParOf" srcId="{E2F3F77F-8F59-4397-A8CE-E259D1A66D6F}" destId="{060BEC1D-C19C-479A-8822-5E3FB0162024}" srcOrd="2" destOrd="0" presId="urn:microsoft.com/office/officeart/2018/5/layout/IconCircleLabelList"/>
    <dgm:cxn modelId="{7DECF767-2BE3-4B7A-9A46-81C28F2D227A}" type="presParOf" srcId="{060BEC1D-C19C-479A-8822-5E3FB0162024}" destId="{6F60FC6C-B923-4C80-978C-03B4E14F31EB}" srcOrd="0" destOrd="0" presId="urn:microsoft.com/office/officeart/2018/5/layout/IconCircleLabelList"/>
    <dgm:cxn modelId="{C3BA227A-B2DA-423B-8D74-C95A7B034BB6}" type="presParOf" srcId="{060BEC1D-C19C-479A-8822-5E3FB0162024}" destId="{40C86B2D-633E-4D73-B219-7178078D46AA}" srcOrd="1" destOrd="0" presId="urn:microsoft.com/office/officeart/2018/5/layout/IconCircleLabelList"/>
    <dgm:cxn modelId="{4AABBA2E-6520-4B18-BEF2-7E853CDFD4AD}" type="presParOf" srcId="{060BEC1D-C19C-479A-8822-5E3FB0162024}" destId="{E2E7D069-35F0-4AD4-A9EE-33CD0E884D2F}" srcOrd="2" destOrd="0" presId="urn:microsoft.com/office/officeart/2018/5/layout/IconCircleLabelList"/>
    <dgm:cxn modelId="{2CF23690-A1C0-41BF-83DA-9C440001E9C7}" type="presParOf" srcId="{060BEC1D-C19C-479A-8822-5E3FB0162024}" destId="{A7BDA9A1-6EDB-4FA9-8D2C-93D84AE7977C}" srcOrd="3" destOrd="0" presId="urn:microsoft.com/office/officeart/2018/5/layout/IconCircleLabelList"/>
    <dgm:cxn modelId="{4615A5B1-61B8-461C-82E7-3E4E78ECDA56}" type="presParOf" srcId="{E2F3F77F-8F59-4397-A8CE-E259D1A66D6F}" destId="{03AA8B0E-656D-443C-89A2-02D2EB097B72}" srcOrd="3" destOrd="0" presId="urn:microsoft.com/office/officeart/2018/5/layout/IconCircleLabelList"/>
    <dgm:cxn modelId="{9F766A43-204C-415C-AE82-A400BFF369C5}" type="presParOf" srcId="{E2F3F77F-8F59-4397-A8CE-E259D1A66D6F}" destId="{D8A0FBF0-40F7-424E-9DA7-A8092BFC4EA4}" srcOrd="4" destOrd="0" presId="urn:microsoft.com/office/officeart/2018/5/layout/IconCircleLabelList"/>
    <dgm:cxn modelId="{FE6FE9B1-F8DC-4A68-9793-676B6C078A65}" type="presParOf" srcId="{D8A0FBF0-40F7-424E-9DA7-A8092BFC4EA4}" destId="{1D7368AB-5402-417A-919C-87CF6377A87E}" srcOrd="0" destOrd="0" presId="urn:microsoft.com/office/officeart/2018/5/layout/IconCircleLabelList"/>
    <dgm:cxn modelId="{5AA68892-FC04-49E3-A38F-D7F7454394D2}" type="presParOf" srcId="{D8A0FBF0-40F7-424E-9DA7-A8092BFC4EA4}" destId="{754A4946-2886-406D-A0B1-422F48444071}" srcOrd="1" destOrd="0" presId="urn:microsoft.com/office/officeart/2018/5/layout/IconCircleLabelList"/>
    <dgm:cxn modelId="{CDA2BB29-F0A0-4F81-8C2F-95118D3EA502}" type="presParOf" srcId="{D8A0FBF0-40F7-424E-9DA7-A8092BFC4EA4}" destId="{4B7150AE-F7A1-4DD4-8D31-B2B543ED265B}" srcOrd="2" destOrd="0" presId="urn:microsoft.com/office/officeart/2018/5/layout/IconCircleLabelList"/>
    <dgm:cxn modelId="{3048CA68-8E11-4005-9630-47BD5E11DA92}" type="presParOf" srcId="{D8A0FBF0-40F7-424E-9DA7-A8092BFC4EA4}" destId="{D83A5023-8244-4DE5-8602-F2357BC2513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F1DF81-5A15-4C6A-909A-253F9B10797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4F33FAC2-D8E0-4387-A054-79398C4D9ED1}">
      <dgm:prSet/>
      <dgm:spPr/>
      <dgm:t>
        <a:bodyPr/>
        <a:lstStyle/>
        <a:p>
          <a:pPr>
            <a:defRPr cap="all"/>
          </a:pPr>
          <a:r>
            <a:rPr lang="en-US" dirty="0">
              <a:solidFill>
                <a:schemeClr val="accent2">
                  <a:lumMod val="75000"/>
                </a:schemeClr>
              </a:solidFill>
            </a:rPr>
            <a:t>Work environment</a:t>
          </a:r>
        </a:p>
      </dgm:t>
    </dgm:pt>
    <dgm:pt modelId="{90D1B9F2-D913-4CD4-A6BD-8CDE3288DDF8}" type="parTrans" cxnId="{CA8E50CB-E334-4AC2-AE49-E512893F674E}">
      <dgm:prSet/>
      <dgm:spPr/>
      <dgm:t>
        <a:bodyPr/>
        <a:lstStyle/>
        <a:p>
          <a:endParaRPr lang="en-US"/>
        </a:p>
      </dgm:t>
    </dgm:pt>
    <dgm:pt modelId="{74B61103-CCAF-420E-831E-A98CAD8CCA0B}" type="sibTrans" cxnId="{CA8E50CB-E334-4AC2-AE49-E512893F674E}">
      <dgm:prSet/>
      <dgm:spPr/>
      <dgm:t>
        <a:bodyPr/>
        <a:lstStyle/>
        <a:p>
          <a:endParaRPr lang="en-US"/>
        </a:p>
      </dgm:t>
    </dgm:pt>
    <dgm:pt modelId="{916A7011-C79A-4A75-8436-0C356B078C3E}">
      <dgm:prSet/>
      <dgm:spPr/>
      <dgm:t>
        <a:bodyPr/>
        <a:lstStyle/>
        <a:p>
          <a:pPr>
            <a:defRPr cap="all"/>
          </a:pPr>
          <a:r>
            <a:rPr lang="en-US" dirty="0">
              <a:solidFill>
                <a:schemeClr val="tx1"/>
              </a:solidFill>
            </a:rPr>
            <a:t>Characteristics of employees</a:t>
          </a:r>
        </a:p>
      </dgm:t>
    </dgm:pt>
    <dgm:pt modelId="{F6C3816D-47BD-461E-AAC9-41E95DB36EC6}" type="parTrans" cxnId="{0688CC1A-5DFF-427A-9AE7-A8C6C20DE163}">
      <dgm:prSet/>
      <dgm:spPr/>
      <dgm:t>
        <a:bodyPr/>
        <a:lstStyle/>
        <a:p>
          <a:endParaRPr lang="en-US"/>
        </a:p>
      </dgm:t>
    </dgm:pt>
    <dgm:pt modelId="{EB491B81-65D0-43F2-8BE9-2C2D8F5BEB67}" type="sibTrans" cxnId="{0688CC1A-5DFF-427A-9AE7-A8C6C20DE163}">
      <dgm:prSet/>
      <dgm:spPr/>
      <dgm:t>
        <a:bodyPr/>
        <a:lstStyle/>
        <a:p>
          <a:endParaRPr lang="en-US"/>
        </a:p>
      </dgm:t>
    </dgm:pt>
    <dgm:pt modelId="{D254AFD6-E00A-4ECE-B8A2-D5C7E29242DA}" type="pres">
      <dgm:prSet presAssocID="{4DF1DF81-5A15-4C6A-909A-253F9B107977}" presName="root" presStyleCnt="0">
        <dgm:presLayoutVars>
          <dgm:dir/>
          <dgm:resizeHandles val="exact"/>
        </dgm:presLayoutVars>
      </dgm:prSet>
      <dgm:spPr/>
    </dgm:pt>
    <dgm:pt modelId="{5EBC3E4A-0E2E-46FC-B90B-BE85565A366B}" type="pres">
      <dgm:prSet presAssocID="{4F33FAC2-D8E0-4387-A054-79398C4D9ED1}" presName="compNode" presStyleCnt="0"/>
      <dgm:spPr/>
    </dgm:pt>
    <dgm:pt modelId="{63F23E78-8102-4178-8537-A6F5C903CC46}" type="pres">
      <dgm:prSet presAssocID="{4F33FAC2-D8E0-4387-A054-79398C4D9ED1}" presName="iconBgRect" presStyleLbl="bgShp" presStyleIdx="0" presStyleCnt="2" custLinFactNeighborX="1810" custLinFactNeighborY="-4828"/>
      <dgm:spPr/>
    </dgm:pt>
    <dgm:pt modelId="{A80F1F75-9842-40C5-8104-F5FFD2ABA3F6}" type="pres">
      <dgm:prSet presAssocID="{4F33FAC2-D8E0-4387-A054-79398C4D9ED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B3145C3F-2DAC-429E-A561-30572AC0AF2E}" type="pres">
      <dgm:prSet presAssocID="{4F33FAC2-D8E0-4387-A054-79398C4D9ED1}" presName="spaceRect" presStyleCnt="0"/>
      <dgm:spPr/>
    </dgm:pt>
    <dgm:pt modelId="{60FBE815-2FBC-4321-B8CB-539EC5E9A738}" type="pres">
      <dgm:prSet presAssocID="{4F33FAC2-D8E0-4387-A054-79398C4D9ED1}" presName="textRect" presStyleLbl="revTx" presStyleIdx="0" presStyleCnt="2">
        <dgm:presLayoutVars>
          <dgm:chMax val="1"/>
          <dgm:chPref val="1"/>
        </dgm:presLayoutVars>
      </dgm:prSet>
      <dgm:spPr/>
    </dgm:pt>
    <dgm:pt modelId="{CAA66D12-3D67-456A-9D3F-916C7177E7E4}" type="pres">
      <dgm:prSet presAssocID="{74B61103-CCAF-420E-831E-A98CAD8CCA0B}" presName="sibTrans" presStyleCnt="0"/>
      <dgm:spPr/>
    </dgm:pt>
    <dgm:pt modelId="{54356743-E83C-4850-9EFA-7CB58AC86B8C}" type="pres">
      <dgm:prSet presAssocID="{916A7011-C79A-4A75-8436-0C356B078C3E}" presName="compNode" presStyleCnt="0"/>
      <dgm:spPr/>
    </dgm:pt>
    <dgm:pt modelId="{636F5907-D9E4-4496-B775-1A7A0FBE632A}" type="pres">
      <dgm:prSet presAssocID="{916A7011-C79A-4A75-8436-0C356B078C3E}" presName="iconBgRect" presStyleLbl="bgShp" presStyleIdx="1" presStyleCnt="2"/>
      <dgm:spPr/>
    </dgm:pt>
    <dgm:pt modelId="{62F3BA22-4443-41A7-9619-157AE087BF16}" type="pres">
      <dgm:prSet presAssocID="{916A7011-C79A-4A75-8436-0C356B078C3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C7D35322-E6F7-449E-A30E-FAB03E8DD2A8}" type="pres">
      <dgm:prSet presAssocID="{916A7011-C79A-4A75-8436-0C356B078C3E}" presName="spaceRect" presStyleCnt="0"/>
      <dgm:spPr/>
    </dgm:pt>
    <dgm:pt modelId="{C4D59491-2AFE-4915-A4D3-7DC358861AB2}" type="pres">
      <dgm:prSet presAssocID="{916A7011-C79A-4A75-8436-0C356B078C3E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0688CC1A-5DFF-427A-9AE7-A8C6C20DE163}" srcId="{4DF1DF81-5A15-4C6A-909A-253F9B107977}" destId="{916A7011-C79A-4A75-8436-0C356B078C3E}" srcOrd="1" destOrd="0" parTransId="{F6C3816D-47BD-461E-AAC9-41E95DB36EC6}" sibTransId="{EB491B81-65D0-43F2-8BE9-2C2D8F5BEB67}"/>
    <dgm:cxn modelId="{FD5CF695-D2B7-4DD0-A0FA-ACE2CC7D0A63}" type="presOf" srcId="{4F33FAC2-D8E0-4387-A054-79398C4D9ED1}" destId="{60FBE815-2FBC-4321-B8CB-539EC5E9A738}" srcOrd="0" destOrd="0" presId="urn:microsoft.com/office/officeart/2018/5/layout/IconCircleLabelList"/>
    <dgm:cxn modelId="{CA8E50CB-E334-4AC2-AE49-E512893F674E}" srcId="{4DF1DF81-5A15-4C6A-909A-253F9B107977}" destId="{4F33FAC2-D8E0-4387-A054-79398C4D9ED1}" srcOrd="0" destOrd="0" parTransId="{90D1B9F2-D913-4CD4-A6BD-8CDE3288DDF8}" sibTransId="{74B61103-CCAF-420E-831E-A98CAD8CCA0B}"/>
    <dgm:cxn modelId="{EDB17CE6-0737-4C60-B881-4E15168011C3}" type="presOf" srcId="{4DF1DF81-5A15-4C6A-909A-253F9B107977}" destId="{D254AFD6-E00A-4ECE-B8A2-D5C7E29242DA}" srcOrd="0" destOrd="0" presId="urn:microsoft.com/office/officeart/2018/5/layout/IconCircleLabelList"/>
    <dgm:cxn modelId="{648B71EE-75F7-47A3-80BE-448E8FB0BAD8}" type="presOf" srcId="{916A7011-C79A-4A75-8436-0C356B078C3E}" destId="{C4D59491-2AFE-4915-A4D3-7DC358861AB2}" srcOrd="0" destOrd="0" presId="urn:microsoft.com/office/officeart/2018/5/layout/IconCircleLabelList"/>
    <dgm:cxn modelId="{3F5F804D-4FB1-49EA-BA8B-12EA7C2E26F5}" type="presParOf" srcId="{D254AFD6-E00A-4ECE-B8A2-D5C7E29242DA}" destId="{5EBC3E4A-0E2E-46FC-B90B-BE85565A366B}" srcOrd="0" destOrd="0" presId="urn:microsoft.com/office/officeart/2018/5/layout/IconCircleLabelList"/>
    <dgm:cxn modelId="{5FBA02C8-38EA-4A2E-8333-276E556274AF}" type="presParOf" srcId="{5EBC3E4A-0E2E-46FC-B90B-BE85565A366B}" destId="{63F23E78-8102-4178-8537-A6F5C903CC46}" srcOrd="0" destOrd="0" presId="urn:microsoft.com/office/officeart/2018/5/layout/IconCircleLabelList"/>
    <dgm:cxn modelId="{6DE9FACF-8D7E-4B92-9635-834BAE715151}" type="presParOf" srcId="{5EBC3E4A-0E2E-46FC-B90B-BE85565A366B}" destId="{A80F1F75-9842-40C5-8104-F5FFD2ABA3F6}" srcOrd="1" destOrd="0" presId="urn:microsoft.com/office/officeart/2018/5/layout/IconCircleLabelList"/>
    <dgm:cxn modelId="{86AF5EA4-A6E4-4E41-A99A-C1DD95198269}" type="presParOf" srcId="{5EBC3E4A-0E2E-46FC-B90B-BE85565A366B}" destId="{B3145C3F-2DAC-429E-A561-30572AC0AF2E}" srcOrd="2" destOrd="0" presId="urn:microsoft.com/office/officeart/2018/5/layout/IconCircleLabelList"/>
    <dgm:cxn modelId="{9900579A-EDB4-434A-A2B9-E34127C64558}" type="presParOf" srcId="{5EBC3E4A-0E2E-46FC-B90B-BE85565A366B}" destId="{60FBE815-2FBC-4321-B8CB-539EC5E9A738}" srcOrd="3" destOrd="0" presId="urn:microsoft.com/office/officeart/2018/5/layout/IconCircleLabelList"/>
    <dgm:cxn modelId="{C67BB304-6B92-4147-AD4F-A6AC4B58B656}" type="presParOf" srcId="{D254AFD6-E00A-4ECE-B8A2-D5C7E29242DA}" destId="{CAA66D12-3D67-456A-9D3F-916C7177E7E4}" srcOrd="1" destOrd="0" presId="urn:microsoft.com/office/officeart/2018/5/layout/IconCircleLabelList"/>
    <dgm:cxn modelId="{4CE88203-41D6-4BF6-820C-E48B35FACCFE}" type="presParOf" srcId="{D254AFD6-E00A-4ECE-B8A2-D5C7E29242DA}" destId="{54356743-E83C-4850-9EFA-7CB58AC86B8C}" srcOrd="2" destOrd="0" presId="urn:microsoft.com/office/officeart/2018/5/layout/IconCircleLabelList"/>
    <dgm:cxn modelId="{71019C20-5127-4487-94B2-376786F1FE4F}" type="presParOf" srcId="{54356743-E83C-4850-9EFA-7CB58AC86B8C}" destId="{636F5907-D9E4-4496-B775-1A7A0FBE632A}" srcOrd="0" destOrd="0" presId="urn:microsoft.com/office/officeart/2018/5/layout/IconCircleLabelList"/>
    <dgm:cxn modelId="{77B3B283-988F-4AB0-B082-33EEC771894B}" type="presParOf" srcId="{54356743-E83C-4850-9EFA-7CB58AC86B8C}" destId="{62F3BA22-4443-41A7-9619-157AE087BF16}" srcOrd="1" destOrd="0" presId="urn:microsoft.com/office/officeart/2018/5/layout/IconCircleLabelList"/>
    <dgm:cxn modelId="{D933A26E-A8CF-46B8-B2E4-EEED21BF2A04}" type="presParOf" srcId="{54356743-E83C-4850-9EFA-7CB58AC86B8C}" destId="{C7D35322-E6F7-449E-A30E-FAB03E8DD2A8}" srcOrd="2" destOrd="0" presId="urn:microsoft.com/office/officeart/2018/5/layout/IconCircleLabelList"/>
    <dgm:cxn modelId="{4930E4D8-20DC-4B41-A31B-7BAFB297A4AC}" type="presParOf" srcId="{54356743-E83C-4850-9EFA-7CB58AC86B8C}" destId="{C4D59491-2AFE-4915-A4D3-7DC358861AB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E450AD-9E08-47C3-BB13-D58BC8AE6EF4}" type="doc">
      <dgm:prSet loTypeId="urn:microsoft.com/office/officeart/2008/layout/Lined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5DFD8A-D8B3-4389-BEBE-A432F8328E7A}">
      <dgm:prSet/>
      <dgm:spPr/>
      <dgm:t>
        <a:bodyPr/>
        <a:lstStyle/>
        <a:p>
          <a:pPr>
            <a:defRPr cap="all"/>
          </a:pPr>
          <a:r>
            <a:rPr lang="en-US" b="1" cap="none" baseline="0"/>
            <a:t>Goals</a:t>
          </a:r>
          <a:r>
            <a:rPr lang="en-US" cap="none" baseline="0"/>
            <a:t> keep employees </a:t>
          </a:r>
          <a:r>
            <a:rPr lang="en-US" b="1"/>
            <a:t>motivated, satisfied and productive </a:t>
          </a:r>
          <a:r>
            <a:rPr lang="en-US" cap="none" baseline="0"/>
            <a:t>(Locke and Latham, 1990)</a:t>
          </a:r>
        </a:p>
      </dgm:t>
    </dgm:pt>
    <dgm:pt modelId="{B3965CAC-FCFF-4A62-AC4A-FB42983157C0}" type="parTrans" cxnId="{8B92A173-2219-40D5-B171-7EE93032C558}">
      <dgm:prSet/>
      <dgm:spPr/>
      <dgm:t>
        <a:bodyPr/>
        <a:lstStyle/>
        <a:p>
          <a:endParaRPr lang="en-US"/>
        </a:p>
      </dgm:t>
    </dgm:pt>
    <dgm:pt modelId="{4C5B3F1C-35C9-4423-8FCD-6A7E1467985A}" type="sibTrans" cxnId="{8B92A173-2219-40D5-B171-7EE93032C558}">
      <dgm:prSet/>
      <dgm:spPr/>
      <dgm:t>
        <a:bodyPr/>
        <a:lstStyle/>
        <a:p>
          <a:endParaRPr lang="en-US"/>
        </a:p>
      </dgm:t>
    </dgm:pt>
    <dgm:pt modelId="{18052DE0-3F70-4C94-9B04-BD409B47B7A0}">
      <dgm:prSet/>
      <dgm:spPr/>
      <dgm:t>
        <a:bodyPr/>
        <a:lstStyle/>
        <a:p>
          <a:pPr>
            <a:defRPr cap="all"/>
          </a:pPr>
          <a:r>
            <a:rPr lang="en-ID" cap="none" baseline="0" dirty="0"/>
            <a:t>The type of </a:t>
          </a:r>
          <a:r>
            <a:rPr lang="en-ID" b="1" cap="none" baseline="0" dirty="0"/>
            <a:t>goal</a:t>
          </a:r>
          <a:r>
            <a:rPr lang="en-ID" cap="none" baseline="0" dirty="0"/>
            <a:t>, as well as goal difficulty </a:t>
          </a:r>
          <a:r>
            <a:rPr lang="en-ID" dirty="0"/>
            <a:t>increases </a:t>
          </a:r>
          <a:r>
            <a:rPr lang="en-ID" b="1" dirty="0"/>
            <a:t>PERFORMANCE</a:t>
          </a:r>
          <a:r>
            <a:rPr lang="en-ID" dirty="0"/>
            <a:t> (Kim, 198; Latham &amp; Blades, 1975; Locke et al., 1970)</a:t>
          </a:r>
          <a:endParaRPr lang="en-US" cap="none" baseline="0" dirty="0"/>
        </a:p>
      </dgm:t>
    </dgm:pt>
    <dgm:pt modelId="{1AC6280C-5314-41CD-A5CA-AB0261F8F865}" type="parTrans" cxnId="{F4E9FC79-A9AA-42CC-8C4C-3BCBC9D2CEB2}">
      <dgm:prSet/>
      <dgm:spPr/>
      <dgm:t>
        <a:bodyPr/>
        <a:lstStyle/>
        <a:p>
          <a:endParaRPr lang="en-US"/>
        </a:p>
      </dgm:t>
    </dgm:pt>
    <dgm:pt modelId="{444EE3C9-7EB6-470F-BEFE-F1D737F7E327}" type="sibTrans" cxnId="{F4E9FC79-A9AA-42CC-8C4C-3BCBC9D2CEB2}">
      <dgm:prSet/>
      <dgm:spPr/>
      <dgm:t>
        <a:bodyPr/>
        <a:lstStyle/>
        <a:p>
          <a:endParaRPr lang="en-US"/>
        </a:p>
      </dgm:t>
    </dgm:pt>
    <dgm:pt modelId="{6B395C47-1F3B-4CCB-A24B-B295896AF2C3}">
      <dgm:prSet/>
      <dgm:spPr/>
      <dgm:t>
        <a:bodyPr/>
        <a:lstStyle/>
        <a:p>
          <a:pPr>
            <a:defRPr cap="all"/>
          </a:pPr>
          <a:r>
            <a:rPr lang="en-US" cap="none" baseline="0" dirty="0"/>
            <a:t>Optimal goal setting can be </a:t>
          </a:r>
          <a:r>
            <a:rPr lang="en-US" b="1" dirty="0"/>
            <a:t>challenging</a:t>
          </a:r>
          <a:r>
            <a:rPr lang="en-US" dirty="0"/>
            <a:t> </a:t>
          </a:r>
          <a:r>
            <a:rPr lang="fr-FR" cap="none" baseline="0" dirty="0"/>
            <a:t>for managers (</a:t>
          </a:r>
          <a:r>
            <a:rPr lang="fr-FR" cap="none" baseline="0" dirty="0" err="1"/>
            <a:t>Ordoñez</a:t>
          </a:r>
          <a:r>
            <a:rPr lang="fr-FR" cap="none" baseline="0" dirty="0"/>
            <a:t> et al., 2009).</a:t>
          </a:r>
          <a:endParaRPr lang="en-US" dirty="0"/>
        </a:p>
      </dgm:t>
    </dgm:pt>
    <dgm:pt modelId="{63BDEFD5-0183-4051-B548-F5510FC76630}" type="parTrans" cxnId="{F2E9F979-F729-446A-B423-0A98F87E5D54}">
      <dgm:prSet/>
      <dgm:spPr/>
      <dgm:t>
        <a:bodyPr/>
        <a:lstStyle/>
        <a:p>
          <a:endParaRPr lang="en-US"/>
        </a:p>
      </dgm:t>
    </dgm:pt>
    <dgm:pt modelId="{81553F8B-EF9F-4240-9F76-F09A2C244044}" type="sibTrans" cxnId="{F2E9F979-F729-446A-B423-0A98F87E5D54}">
      <dgm:prSet/>
      <dgm:spPr/>
      <dgm:t>
        <a:bodyPr/>
        <a:lstStyle/>
        <a:p>
          <a:endParaRPr lang="en-US"/>
        </a:p>
      </dgm:t>
    </dgm:pt>
    <dgm:pt modelId="{63FF5AB1-2C9A-4284-89C4-202BB652F544}">
      <dgm:prSet/>
      <dgm:spPr/>
      <dgm:t>
        <a:bodyPr/>
        <a:lstStyle/>
        <a:p>
          <a:pPr>
            <a:defRPr cap="all"/>
          </a:pPr>
          <a:r>
            <a:rPr lang="en-ID" dirty="0"/>
            <a:t>To capture an understanding of optimal goal setting for their salesforce</a:t>
          </a:r>
          <a:r>
            <a:rPr lang="en-ID" b="1" dirty="0"/>
            <a:t>, open COMMUNICATION</a:t>
          </a:r>
          <a:r>
            <a:rPr lang="en-ID" dirty="0"/>
            <a:t> is a must (Kim and </a:t>
          </a:r>
          <a:r>
            <a:rPr lang="en-ID" dirty="0" err="1"/>
            <a:t>Hamner</a:t>
          </a:r>
          <a:r>
            <a:rPr lang="en-ID" dirty="0"/>
            <a:t>, 1976). </a:t>
          </a:r>
          <a:endParaRPr lang="en-US" dirty="0"/>
        </a:p>
      </dgm:t>
    </dgm:pt>
    <dgm:pt modelId="{E90D3172-4D53-45EA-BB86-3307A50A91FE}" type="parTrans" cxnId="{F6AB9557-A1DA-4C74-B69B-0A09C4AFEB31}">
      <dgm:prSet/>
      <dgm:spPr/>
      <dgm:t>
        <a:bodyPr/>
        <a:lstStyle/>
        <a:p>
          <a:endParaRPr lang="en-US"/>
        </a:p>
      </dgm:t>
    </dgm:pt>
    <dgm:pt modelId="{3D48F483-7207-4A96-BDEA-C31A8BCEA580}" type="sibTrans" cxnId="{F6AB9557-A1DA-4C74-B69B-0A09C4AFEB31}">
      <dgm:prSet/>
      <dgm:spPr/>
      <dgm:t>
        <a:bodyPr/>
        <a:lstStyle/>
        <a:p>
          <a:endParaRPr lang="en-US"/>
        </a:p>
      </dgm:t>
    </dgm:pt>
    <dgm:pt modelId="{D5998AA9-B489-4449-94A8-A04C4B56F25F}" type="pres">
      <dgm:prSet presAssocID="{58E450AD-9E08-47C3-BB13-D58BC8AE6EF4}" presName="vert0" presStyleCnt="0">
        <dgm:presLayoutVars>
          <dgm:dir/>
          <dgm:animOne val="branch"/>
          <dgm:animLvl val="lvl"/>
        </dgm:presLayoutVars>
      </dgm:prSet>
      <dgm:spPr/>
    </dgm:pt>
    <dgm:pt modelId="{9B013B89-9C3B-4734-8966-5DCD48A8BDA8}" type="pres">
      <dgm:prSet presAssocID="{8B5DFD8A-D8B3-4389-BEBE-A432F8328E7A}" presName="thickLine" presStyleLbl="alignNode1" presStyleIdx="0" presStyleCnt="4"/>
      <dgm:spPr/>
    </dgm:pt>
    <dgm:pt modelId="{D264421A-8876-457F-A95B-04BA77BD87C3}" type="pres">
      <dgm:prSet presAssocID="{8B5DFD8A-D8B3-4389-BEBE-A432F8328E7A}" presName="horz1" presStyleCnt="0"/>
      <dgm:spPr/>
    </dgm:pt>
    <dgm:pt modelId="{EA02C64D-6922-405B-994B-4FC1855618E6}" type="pres">
      <dgm:prSet presAssocID="{8B5DFD8A-D8B3-4389-BEBE-A432F8328E7A}" presName="tx1" presStyleLbl="revTx" presStyleIdx="0" presStyleCnt="4"/>
      <dgm:spPr/>
    </dgm:pt>
    <dgm:pt modelId="{6542C55D-1F04-4B58-A2A1-1E318B154C16}" type="pres">
      <dgm:prSet presAssocID="{8B5DFD8A-D8B3-4389-BEBE-A432F8328E7A}" presName="vert1" presStyleCnt="0"/>
      <dgm:spPr/>
    </dgm:pt>
    <dgm:pt modelId="{72F9C885-C39D-482C-B176-DEE343D6B3DD}" type="pres">
      <dgm:prSet presAssocID="{18052DE0-3F70-4C94-9B04-BD409B47B7A0}" presName="thickLine" presStyleLbl="alignNode1" presStyleIdx="1" presStyleCnt="4"/>
      <dgm:spPr/>
    </dgm:pt>
    <dgm:pt modelId="{13D070B1-3B28-412E-9238-A08F435AF31F}" type="pres">
      <dgm:prSet presAssocID="{18052DE0-3F70-4C94-9B04-BD409B47B7A0}" presName="horz1" presStyleCnt="0"/>
      <dgm:spPr/>
    </dgm:pt>
    <dgm:pt modelId="{0DB093CD-1595-4107-9626-AB4B0DF01469}" type="pres">
      <dgm:prSet presAssocID="{18052DE0-3F70-4C94-9B04-BD409B47B7A0}" presName="tx1" presStyleLbl="revTx" presStyleIdx="1" presStyleCnt="4"/>
      <dgm:spPr/>
    </dgm:pt>
    <dgm:pt modelId="{54B5C916-149C-4DC7-ADDC-9203285BB820}" type="pres">
      <dgm:prSet presAssocID="{18052DE0-3F70-4C94-9B04-BD409B47B7A0}" presName="vert1" presStyleCnt="0"/>
      <dgm:spPr/>
    </dgm:pt>
    <dgm:pt modelId="{38F35E57-24C4-4B62-84DC-0605DF2AA06E}" type="pres">
      <dgm:prSet presAssocID="{6B395C47-1F3B-4CCB-A24B-B295896AF2C3}" presName="thickLine" presStyleLbl="alignNode1" presStyleIdx="2" presStyleCnt="4"/>
      <dgm:spPr/>
    </dgm:pt>
    <dgm:pt modelId="{437651BF-6F84-4E4B-9CC0-A6C1D03CB254}" type="pres">
      <dgm:prSet presAssocID="{6B395C47-1F3B-4CCB-A24B-B295896AF2C3}" presName="horz1" presStyleCnt="0"/>
      <dgm:spPr/>
    </dgm:pt>
    <dgm:pt modelId="{5930E15C-C290-4308-8175-7C737B4D6038}" type="pres">
      <dgm:prSet presAssocID="{6B395C47-1F3B-4CCB-A24B-B295896AF2C3}" presName="tx1" presStyleLbl="revTx" presStyleIdx="2" presStyleCnt="4"/>
      <dgm:spPr/>
    </dgm:pt>
    <dgm:pt modelId="{B685F807-B1DC-4641-A514-50260D12B582}" type="pres">
      <dgm:prSet presAssocID="{6B395C47-1F3B-4CCB-A24B-B295896AF2C3}" presName="vert1" presStyleCnt="0"/>
      <dgm:spPr/>
    </dgm:pt>
    <dgm:pt modelId="{E7F65F82-FBA2-4CBA-94AA-0928A90ED3E9}" type="pres">
      <dgm:prSet presAssocID="{63FF5AB1-2C9A-4284-89C4-202BB652F544}" presName="thickLine" presStyleLbl="alignNode1" presStyleIdx="3" presStyleCnt="4"/>
      <dgm:spPr/>
    </dgm:pt>
    <dgm:pt modelId="{9BE0862B-7826-4FCE-BEC2-B8F619622733}" type="pres">
      <dgm:prSet presAssocID="{63FF5AB1-2C9A-4284-89C4-202BB652F544}" presName="horz1" presStyleCnt="0"/>
      <dgm:spPr/>
    </dgm:pt>
    <dgm:pt modelId="{5466F803-9B87-4452-AC6E-671F02CC75F9}" type="pres">
      <dgm:prSet presAssocID="{63FF5AB1-2C9A-4284-89C4-202BB652F544}" presName="tx1" presStyleLbl="revTx" presStyleIdx="3" presStyleCnt="4"/>
      <dgm:spPr/>
    </dgm:pt>
    <dgm:pt modelId="{350234E4-C54D-4F81-AAB6-608C3585B64F}" type="pres">
      <dgm:prSet presAssocID="{63FF5AB1-2C9A-4284-89C4-202BB652F544}" presName="vert1" presStyleCnt="0"/>
      <dgm:spPr/>
    </dgm:pt>
  </dgm:ptLst>
  <dgm:cxnLst>
    <dgm:cxn modelId="{8B92A173-2219-40D5-B171-7EE93032C558}" srcId="{58E450AD-9E08-47C3-BB13-D58BC8AE6EF4}" destId="{8B5DFD8A-D8B3-4389-BEBE-A432F8328E7A}" srcOrd="0" destOrd="0" parTransId="{B3965CAC-FCFF-4A62-AC4A-FB42983157C0}" sibTransId="{4C5B3F1C-35C9-4423-8FCD-6A7E1467985A}"/>
    <dgm:cxn modelId="{F6AB9557-A1DA-4C74-B69B-0A09C4AFEB31}" srcId="{58E450AD-9E08-47C3-BB13-D58BC8AE6EF4}" destId="{63FF5AB1-2C9A-4284-89C4-202BB652F544}" srcOrd="3" destOrd="0" parTransId="{E90D3172-4D53-45EA-BB86-3307A50A91FE}" sibTransId="{3D48F483-7207-4A96-BDEA-C31A8BCEA580}"/>
    <dgm:cxn modelId="{F2E9F979-F729-446A-B423-0A98F87E5D54}" srcId="{58E450AD-9E08-47C3-BB13-D58BC8AE6EF4}" destId="{6B395C47-1F3B-4CCB-A24B-B295896AF2C3}" srcOrd="2" destOrd="0" parTransId="{63BDEFD5-0183-4051-B548-F5510FC76630}" sibTransId="{81553F8B-EF9F-4240-9F76-F09A2C244044}"/>
    <dgm:cxn modelId="{F4E9FC79-A9AA-42CC-8C4C-3BCBC9D2CEB2}" srcId="{58E450AD-9E08-47C3-BB13-D58BC8AE6EF4}" destId="{18052DE0-3F70-4C94-9B04-BD409B47B7A0}" srcOrd="1" destOrd="0" parTransId="{1AC6280C-5314-41CD-A5CA-AB0261F8F865}" sibTransId="{444EE3C9-7EB6-470F-BEFE-F1D737F7E327}"/>
    <dgm:cxn modelId="{CD5D9E8D-71BA-4424-8C7F-48B4FADE7387}" type="presOf" srcId="{8B5DFD8A-D8B3-4389-BEBE-A432F8328E7A}" destId="{EA02C64D-6922-405B-994B-4FC1855618E6}" srcOrd="0" destOrd="0" presId="urn:microsoft.com/office/officeart/2008/layout/LinedList"/>
    <dgm:cxn modelId="{A3E93DC4-C872-44AB-B220-05CFBBACBB21}" type="presOf" srcId="{63FF5AB1-2C9A-4284-89C4-202BB652F544}" destId="{5466F803-9B87-4452-AC6E-671F02CC75F9}" srcOrd="0" destOrd="0" presId="urn:microsoft.com/office/officeart/2008/layout/LinedList"/>
    <dgm:cxn modelId="{5B5483E4-0738-4E85-B56E-B0730E38396B}" type="presOf" srcId="{18052DE0-3F70-4C94-9B04-BD409B47B7A0}" destId="{0DB093CD-1595-4107-9626-AB4B0DF01469}" srcOrd="0" destOrd="0" presId="urn:microsoft.com/office/officeart/2008/layout/LinedList"/>
    <dgm:cxn modelId="{30506EE8-4C46-4B0E-A165-F130B64524B5}" type="presOf" srcId="{6B395C47-1F3B-4CCB-A24B-B295896AF2C3}" destId="{5930E15C-C290-4308-8175-7C737B4D6038}" srcOrd="0" destOrd="0" presId="urn:microsoft.com/office/officeart/2008/layout/LinedList"/>
    <dgm:cxn modelId="{862137F9-F5CE-41E3-B32B-511F4144F1CC}" type="presOf" srcId="{58E450AD-9E08-47C3-BB13-D58BC8AE6EF4}" destId="{D5998AA9-B489-4449-94A8-A04C4B56F25F}" srcOrd="0" destOrd="0" presId="urn:microsoft.com/office/officeart/2008/layout/LinedList"/>
    <dgm:cxn modelId="{2D3A889B-4EA6-4A06-9573-7F9918F28407}" type="presParOf" srcId="{D5998AA9-B489-4449-94A8-A04C4B56F25F}" destId="{9B013B89-9C3B-4734-8966-5DCD48A8BDA8}" srcOrd="0" destOrd="0" presId="urn:microsoft.com/office/officeart/2008/layout/LinedList"/>
    <dgm:cxn modelId="{FF4DDFF9-2141-4005-B6F7-7CC31C41D6B4}" type="presParOf" srcId="{D5998AA9-B489-4449-94A8-A04C4B56F25F}" destId="{D264421A-8876-457F-A95B-04BA77BD87C3}" srcOrd="1" destOrd="0" presId="urn:microsoft.com/office/officeart/2008/layout/LinedList"/>
    <dgm:cxn modelId="{B38DE4A1-A285-46A1-973C-2D84FA216AFC}" type="presParOf" srcId="{D264421A-8876-457F-A95B-04BA77BD87C3}" destId="{EA02C64D-6922-405B-994B-4FC1855618E6}" srcOrd="0" destOrd="0" presId="urn:microsoft.com/office/officeart/2008/layout/LinedList"/>
    <dgm:cxn modelId="{26FC37FE-415D-4F4F-A533-0F463DEF2ADA}" type="presParOf" srcId="{D264421A-8876-457F-A95B-04BA77BD87C3}" destId="{6542C55D-1F04-4B58-A2A1-1E318B154C16}" srcOrd="1" destOrd="0" presId="urn:microsoft.com/office/officeart/2008/layout/LinedList"/>
    <dgm:cxn modelId="{0F06AFF0-A31D-4B97-8A6B-FBA63E445C61}" type="presParOf" srcId="{D5998AA9-B489-4449-94A8-A04C4B56F25F}" destId="{72F9C885-C39D-482C-B176-DEE343D6B3DD}" srcOrd="2" destOrd="0" presId="urn:microsoft.com/office/officeart/2008/layout/LinedList"/>
    <dgm:cxn modelId="{ED5A4370-340C-4570-8700-9452E9EFA22F}" type="presParOf" srcId="{D5998AA9-B489-4449-94A8-A04C4B56F25F}" destId="{13D070B1-3B28-412E-9238-A08F435AF31F}" srcOrd="3" destOrd="0" presId="urn:microsoft.com/office/officeart/2008/layout/LinedList"/>
    <dgm:cxn modelId="{A1934DBE-99BA-4CE1-BDF6-DF12C3ED32EC}" type="presParOf" srcId="{13D070B1-3B28-412E-9238-A08F435AF31F}" destId="{0DB093CD-1595-4107-9626-AB4B0DF01469}" srcOrd="0" destOrd="0" presId="urn:microsoft.com/office/officeart/2008/layout/LinedList"/>
    <dgm:cxn modelId="{69B8B5D7-9F62-4EE2-B3F4-632AA38E2EF6}" type="presParOf" srcId="{13D070B1-3B28-412E-9238-A08F435AF31F}" destId="{54B5C916-149C-4DC7-ADDC-9203285BB820}" srcOrd="1" destOrd="0" presId="urn:microsoft.com/office/officeart/2008/layout/LinedList"/>
    <dgm:cxn modelId="{C7CBBF80-940C-40FD-B689-DE737DED3B8A}" type="presParOf" srcId="{D5998AA9-B489-4449-94A8-A04C4B56F25F}" destId="{38F35E57-24C4-4B62-84DC-0605DF2AA06E}" srcOrd="4" destOrd="0" presId="urn:microsoft.com/office/officeart/2008/layout/LinedList"/>
    <dgm:cxn modelId="{F2E4D17E-38D8-45D2-AE82-B84C9A429ACF}" type="presParOf" srcId="{D5998AA9-B489-4449-94A8-A04C4B56F25F}" destId="{437651BF-6F84-4E4B-9CC0-A6C1D03CB254}" srcOrd="5" destOrd="0" presId="urn:microsoft.com/office/officeart/2008/layout/LinedList"/>
    <dgm:cxn modelId="{417B78F8-54AF-4496-A8D0-1B0248E50815}" type="presParOf" srcId="{437651BF-6F84-4E4B-9CC0-A6C1D03CB254}" destId="{5930E15C-C290-4308-8175-7C737B4D6038}" srcOrd="0" destOrd="0" presId="urn:microsoft.com/office/officeart/2008/layout/LinedList"/>
    <dgm:cxn modelId="{FCE8F557-2C4B-410A-9979-F8B683F29AE3}" type="presParOf" srcId="{437651BF-6F84-4E4B-9CC0-A6C1D03CB254}" destId="{B685F807-B1DC-4641-A514-50260D12B582}" srcOrd="1" destOrd="0" presId="urn:microsoft.com/office/officeart/2008/layout/LinedList"/>
    <dgm:cxn modelId="{E176E0B1-DD93-4030-82BB-C886785AABB3}" type="presParOf" srcId="{D5998AA9-B489-4449-94A8-A04C4B56F25F}" destId="{E7F65F82-FBA2-4CBA-94AA-0928A90ED3E9}" srcOrd="6" destOrd="0" presId="urn:microsoft.com/office/officeart/2008/layout/LinedList"/>
    <dgm:cxn modelId="{CDF3CD33-9647-4F7C-A188-E1183D421C80}" type="presParOf" srcId="{D5998AA9-B489-4449-94A8-A04C4B56F25F}" destId="{9BE0862B-7826-4FCE-BEC2-B8F619622733}" srcOrd="7" destOrd="0" presId="urn:microsoft.com/office/officeart/2008/layout/LinedList"/>
    <dgm:cxn modelId="{F72CE10C-649B-4FF9-80BF-967C44CD2AF6}" type="presParOf" srcId="{9BE0862B-7826-4FCE-BEC2-B8F619622733}" destId="{5466F803-9B87-4452-AC6E-671F02CC75F9}" srcOrd="0" destOrd="0" presId="urn:microsoft.com/office/officeart/2008/layout/LinedList"/>
    <dgm:cxn modelId="{FB6BFFB6-12D9-47AC-AFD0-C0ABCC9E381A}" type="presParOf" srcId="{9BE0862B-7826-4FCE-BEC2-B8F619622733}" destId="{350234E4-C54D-4F81-AAB6-608C3585B64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A722D8-87CD-440C-8825-D89C67B3ACD3}">
      <dsp:nvSpPr>
        <dsp:cNvPr id="0" name=""/>
        <dsp:cNvSpPr/>
      </dsp:nvSpPr>
      <dsp:spPr>
        <a:xfrm>
          <a:off x="679050" y="578168"/>
          <a:ext cx="1887187" cy="18871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A92327-2336-4363-935A-568F4623D422}">
      <dsp:nvSpPr>
        <dsp:cNvPr id="0" name=""/>
        <dsp:cNvSpPr/>
      </dsp:nvSpPr>
      <dsp:spPr>
        <a:xfrm>
          <a:off x="1081237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7323BE-221F-4FA2-AF2B-5B09411EC35D}">
      <dsp:nvSpPr>
        <dsp:cNvPr id="0" name=""/>
        <dsp:cNvSpPr/>
      </dsp:nvSpPr>
      <dsp:spPr>
        <a:xfrm>
          <a:off x="75768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The Overview of the Theory</a:t>
          </a:r>
        </a:p>
      </dsp:txBody>
      <dsp:txXfrm>
        <a:off x="75768" y="3053169"/>
        <a:ext cx="3093750" cy="720000"/>
      </dsp:txXfrm>
    </dsp:sp>
    <dsp:sp modelId="{6F60FC6C-B923-4C80-978C-03B4E14F31EB}">
      <dsp:nvSpPr>
        <dsp:cNvPr id="0" name=""/>
        <dsp:cNvSpPr/>
      </dsp:nvSpPr>
      <dsp:spPr>
        <a:xfrm>
          <a:off x="4314206" y="578168"/>
          <a:ext cx="1887187" cy="18871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C86B2D-633E-4D73-B219-7178078D46AA}">
      <dsp:nvSpPr>
        <dsp:cNvPr id="0" name=""/>
        <dsp:cNvSpPr/>
      </dsp:nvSpPr>
      <dsp:spPr>
        <a:xfrm>
          <a:off x="4716393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BDA9A1-6EDB-4FA9-8D2C-93D84AE7977C}">
      <dsp:nvSpPr>
        <dsp:cNvPr id="0" name=""/>
        <dsp:cNvSpPr/>
      </dsp:nvSpPr>
      <dsp:spPr>
        <a:xfrm>
          <a:off x="3710925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/>
            <a:t>The Evolution of the Theory</a:t>
          </a:r>
        </a:p>
      </dsp:txBody>
      <dsp:txXfrm>
        <a:off x="3710925" y="3053169"/>
        <a:ext cx="3093750" cy="720000"/>
      </dsp:txXfrm>
    </dsp:sp>
    <dsp:sp modelId="{1D7368AB-5402-417A-919C-87CF6377A87E}">
      <dsp:nvSpPr>
        <dsp:cNvPr id="0" name=""/>
        <dsp:cNvSpPr/>
      </dsp:nvSpPr>
      <dsp:spPr>
        <a:xfrm>
          <a:off x="7949362" y="578168"/>
          <a:ext cx="1887187" cy="18871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4A4946-2886-406D-A0B1-422F48444071}">
      <dsp:nvSpPr>
        <dsp:cNvPr id="0" name=""/>
        <dsp:cNvSpPr/>
      </dsp:nvSpPr>
      <dsp:spPr>
        <a:xfrm>
          <a:off x="8351550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3A5023-8244-4DE5-8602-F2357BC25138}">
      <dsp:nvSpPr>
        <dsp:cNvPr id="0" name=""/>
        <dsp:cNvSpPr/>
      </dsp:nvSpPr>
      <dsp:spPr>
        <a:xfrm>
          <a:off x="7346081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/>
            <a:t>The Review of the assigned journal</a:t>
          </a:r>
        </a:p>
      </dsp:txBody>
      <dsp:txXfrm>
        <a:off x="7346081" y="3053169"/>
        <a:ext cx="3093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F23E78-8102-4178-8537-A6F5C903CC46}">
      <dsp:nvSpPr>
        <dsp:cNvPr id="0" name=""/>
        <dsp:cNvSpPr/>
      </dsp:nvSpPr>
      <dsp:spPr>
        <a:xfrm>
          <a:off x="1668760" y="24584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0F1F75-9842-40C5-8104-F5FFD2ABA3F6}">
      <dsp:nvSpPr>
        <dsp:cNvPr id="0" name=""/>
        <dsp:cNvSpPr/>
      </dsp:nvSpPr>
      <dsp:spPr>
        <a:xfrm>
          <a:off x="2097013" y="598606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FBE815-2FBC-4321-B8CB-539EC5E9A738}">
      <dsp:nvSpPr>
        <dsp:cNvPr id="0" name=""/>
        <dsp:cNvSpPr/>
      </dsp:nvSpPr>
      <dsp:spPr>
        <a:xfrm>
          <a:off x="927013" y="3010607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dirty="0">
              <a:solidFill>
                <a:schemeClr val="accent2">
                  <a:lumMod val="75000"/>
                </a:schemeClr>
              </a:solidFill>
            </a:rPr>
            <a:t>Work environment</a:t>
          </a:r>
        </a:p>
      </dsp:txBody>
      <dsp:txXfrm>
        <a:off x="927013" y="3010607"/>
        <a:ext cx="3600000" cy="720000"/>
      </dsp:txXfrm>
    </dsp:sp>
    <dsp:sp modelId="{636F5907-D9E4-4496-B775-1A7A0FBE632A}">
      <dsp:nvSpPr>
        <dsp:cNvPr id="0" name=""/>
        <dsp:cNvSpPr/>
      </dsp:nvSpPr>
      <dsp:spPr>
        <a:xfrm>
          <a:off x="5859013" y="130606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3BA22-4443-41A7-9619-157AE087BF16}">
      <dsp:nvSpPr>
        <dsp:cNvPr id="0" name=""/>
        <dsp:cNvSpPr/>
      </dsp:nvSpPr>
      <dsp:spPr>
        <a:xfrm>
          <a:off x="6327013" y="598606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59491-2AFE-4915-A4D3-7DC358861AB2}">
      <dsp:nvSpPr>
        <dsp:cNvPr id="0" name=""/>
        <dsp:cNvSpPr/>
      </dsp:nvSpPr>
      <dsp:spPr>
        <a:xfrm>
          <a:off x="5157013" y="3010607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dirty="0">
              <a:solidFill>
                <a:schemeClr val="tx1"/>
              </a:solidFill>
            </a:rPr>
            <a:t>Characteristics of employees</a:t>
          </a:r>
        </a:p>
      </dsp:txBody>
      <dsp:txXfrm>
        <a:off x="5157013" y="3010607"/>
        <a:ext cx="360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013B89-9C3B-4734-8966-5DCD48A8BDA8}">
      <dsp:nvSpPr>
        <dsp:cNvPr id="0" name=""/>
        <dsp:cNvSpPr/>
      </dsp:nvSpPr>
      <dsp:spPr>
        <a:xfrm>
          <a:off x="0" y="0"/>
          <a:ext cx="4977578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A02C64D-6922-405B-994B-4FC1855618E6}">
      <dsp:nvSpPr>
        <dsp:cNvPr id="0" name=""/>
        <dsp:cNvSpPr/>
      </dsp:nvSpPr>
      <dsp:spPr>
        <a:xfrm>
          <a:off x="0" y="0"/>
          <a:ext cx="4977578" cy="909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kern="1200" cap="none" baseline="0"/>
            <a:t>Goals</a:t>
          </a:r>
          <a:r>
            <a:rPr lang="en-US" sz="1800" kern="1200" cap="none" baseline="0"/>
            <a:t> keep employees </a:t>
          </a:r>
          <a:r>
            <a:rPr lang="en-US" sz="1800" b="1" kern="1200"/>
            <a:t>motivated, satisfied and productive </a:t>
          </a:r>
          <a:r>
            <a:rPr lang="en-US" sz="1800" kern="1200" cap="none" baseline="0"/>
            <a:t>(Locke and Latham, 1990)</a:t>
          </a:r>
        </a:p>
      </dsp:txBody>
      <dsp:txXfrm>
        <a:off x="0" y="0"/>
        <a:ext cx="4977578" cy="909822"/>
      </dsp:txXfrm>
    </dsp:sp>
    <dsp:sp modelId="{72F9C885-C39D-482C-B176-DEE343D6B3DD}">
      <dsp:nvSpPr>
        <dsp:cNvPr id="0" name=""/>
        <dsp:cNvSpPr/>
      </dsp:nvSpPr>
      <dsp:spPr>
        <a:xfrm>
          <a:off x="0" y="909822"/>
          <a:ext cx="4977578" cy="0"/>
        </a:xfrm>
        <a:prstGeom prst="line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DB093CD-1595-4107-9626-AB4B0DF01469}">
      <dsp:nvSpPr>
        <dsp:cNvPr id="0" name=""/>
        <dsp:cNvSpPr/>
      </dsp:nvSpPr>
      <dsp:spPr>
        <a:xfrm>
          <a:off x="0" y="909822"/>
          <a:ext cx="4977578" cy="909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D" sz="1800" kern="1200" cap="none" baseline="0" dirty="0"/>
            <a:t>The type of </a:t>
          </a:r>
          <a:r>
            <a:rPr lang="en-ID" sz="1800" b="1" kern="1200" cap="none" baseline="0" dirty="0"/>
            <a:t>goal</a:t>
          </a:r>
          <a:r>
            <a:rPr lang="en-ID" sz="1800" kern="1200" cap="none" baseline="0" dirty="0"/>
            <a:t>, as well as goal difficulty </a:t>
          </a:r>
          <a:r>
            <a:rPr lang="en-ID" sz="1800" kern="1200" dirty="0"/>
            <a:t>increases </a:t>
          </a:r>
          <a:r>
            <a:rPr lang="en-ID" sz="1800" b="1" kern="1200" dirty="0"/>
            <a:t>PERFORMANCE</a:t>
          </a:r>
          <a:r>
            <a:rPr lang="en-ID" sz="1800" kern="1200" dirty="0"/>
            <a:t> (Kim, 198; Latham &amp; Blades, 1975; Locke et al., 1970)</a:t>
          </a:r>
          <a:endParaRPr lang="en-US" sz="1800" kern="1200" cap="none" baseline="0" dirty="0"/>
        </a:p>
      </dsp:txBody>
      <dsp:txXfrm>
        <a:off x="0" y="909822"/>
        <a:ext cx="4977578" cy="909822"/>
      </dsp:txXfrm>
    </dsp:sp>
    <dsp:sp modelId="{38F35E57-24C4-4B62-84DC-0605DF2AA06E}">
      <dsp:nvSpPr>
        <dsp:cNvPr id="0" name=""/>
        <dsp:cNvSpPr/>
      </dsp:nvSpPr>
      <dsp:spPr>
        <a:xfrm>
          <a:off x="0" y="1819644"/>
          <a:ext cx="4977578" cy="0"/>
        </a:xfrm>
        <a:prstGeom prst="line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930E15C-C290-4308-8175-7C737B4D6038}">
      <dsp:nvSpPr>
        <dsp:cNvPr id="0" name=""/>
        <dsp:cNvSpPr/>
      </dsp:nvSpPr>
      <dsp:spPr>
        <a:xfrm>
          <a:off x="0" y="1819644"/>
          <a:ext cx="4977578" cy="909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cap="none" baseline="0" dirty="0"/>
            <a:t>Optimal goal setting can be </a:t>
          </a:r>
          <a:r>
            <a:rPr lang="en-US" sz="1800" b="1" kern="1200" dirty="0"/>
            <a:t>challenging</a:t>
          </a:r>
          <a:r>
            <a:rPr lang="en-US" sz="1800" kern="1200" dirty="0"/>
            <a:t> </a:t>
          </a:r>
          <a:r>
            <a:rPr lang="fr-FR" sz="1800" kern="1200" cap="none" baseline="0" dirty="0"/>
            <a:t>for managers (</a:t>
          </a:r>
          <a:r>
            <a:rPr lang="fr-FR" sz="1800" kern="1200" cap="none" baseline="0" dirty="0" err="1"/>
            <a:t>Ordoñez</a:t>
          </a:r>
          <a:r>
            <a:rPr lang="fr-FR" sz="1800" kern="1200" cap="none" baseline="0" dirty="0"/>
            <a:t> et al., 2009).</a:t>
          </a:r>
          <a:endParaRPr lang="en-US" sz="1800" kern="1200" dirty="0"/>
        </a:p>
      </dsp:txBody>
      <dsp:txXfrm>
        <a:off x="0" y="1819644"/>
        <a:ext cx="4977578" cy="909822"/>
      </dsp:txXfrm>
    </dsp:sp>
    <dsp:sp modelId="{E7F65F82-FBA2-4CBA-94AA-0928A90ED3E9}">
      <dsp:nvSpPr>
        <dsp:cNvPr id="0" name=""/>
        <dsp:cNvSpPr/>
      </dsp:nvSpPr>
      <dsp:spPr>
        <a:xfrm>
          <a:off x="0" y="2729466"/>
          <a:ext cx="4977578" cy="0"/>
        </a:xfrm>
        <a:prstGeom prst="line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66F803-9B87-4452-AC6E-671F02CC75F9}">
      <dsp:nvSpPr>
        <dsp:cNvPr id="0" name=""/>
        <dsp:cNvSpPr/>
      </dsp:nvSpPr>
      <dsp:spPr>
        <a:xfrm>
          <a:off x="0" y="2729466"/>
          <a:ext cx="4977578" cy="909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D" sz="1800" kern="1200" dirty="0"/>
            <a:t>To capture an understanding of optimal goal setting for their salesforce</a:t>
          </a:r>
          <a:r>
            <a:rPr lang="en-ID" sz="1800" b="1" kern="1200" dirty="0"/>
            <a:t>, open COMMUNICATION</a:t>
          </a:r>
          <a:r>
            <a:rPr lang="en-ID" sz="1800" kern="1200" dirty="0"/>
            <a:t> is a must (Kim and </a:t>
          </a:r>
          <a:r>
            <a:rPr lang="en-ID" sz="1800" kern="1200" dirty="0" err="1"/>
            <a:t>Hamner</a:t>
          </a:r>
          <a:r>
            <a:rPr lang="en-ID" sz="1800" kern="1200" dirty="0"/>
            <a:t>, 1976). </a:t>
          </a:r>
          <a:endParaRPr lang="en-US" sz="1800" kern="1200" dirty="0"/>
        </a:p>
      </dsp:txBody>
      <dsp:txXfrm>
        <a:off x="0" y="2729466"/>
        <a:ext cx="4977578" cy="9098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28AEA-0919-439B-9698-F0E318CE4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B2BB2-20A4-41C0-BE84-5722C79D0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2B17E-8E0B-4DB1-B854-E641083F6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66D97-8D5C-4511-8914-2CDC6EF35F06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373E8-2C56-49FB-9BFC-89FC38B97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A9CF1-44E0-4BA2-A063-23F56BE4F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32611-AE2B-4AEE-B725-F9BF0E1BA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22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A915A-6C64-4252-AC39-C2FA1735B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B6536C-3BE3-4586-AD47-75C7E0CE32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7A906-5867-4228-829B-CFFA86F53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66D97-8D5C-4511-8914-2CDC6EF35F06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477F6-5900-43F5-BE11-B8CBEFDB3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16B48-0C6C-4762-B63E-3D418734A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32611-AE2B-4AEE-B725-F9BF0E1BA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7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48BEC1-3E0F-4A31-A25C-BBCDE415E9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86D8F4-8A63-41FB-8671-9DC624A968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38670-7BFA-4D93-9B01-7D7006950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66D97-8D5C-4511-8914-2CDC6EF35F06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264A0-5656-4347-8D2B-854909C41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6DC38-BE3A-4552-81D3-C2C2C48E6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32611-AE2B-4AEE-B725-F9BF0E1BA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32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46DAE-29C6-43CB-80E8-B921AD133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E5B63-4D51-493D-AD02-513B6CCF2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55EDC-7EED-4211-AB57-61786AB5F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66D97-8D5C-4511-8914-2CDC6EF35F06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88CAB-7375-4BC7-8B16-36E7351E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9C64B-E44C-40FB-BCEC-E44FC4A31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32611-AE2B-4AEE-B725-F9BF0E1BA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34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B4E2A-DC9D-4BCE-A322-AAB73B76F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BF747-741A-4024-9944-E04589F63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B76AD-B44C-49FB-B5C1-273B08698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66D97-8D5C-4511-8914-2CDC6EF35F06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0773A-7746-4E95-8A5E-9D9B133B7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57FD9-588B-4050-A1D5-D0DB4CBDE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32611-AE2B-4AEE-B725-F9BF0E1BA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15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94F44-C3A4-4579-A91E-2F4DE8F66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0635E-6017-4AAD-9D8C-314C532687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2BBC3-EB04-4819-856C-D9EEA73DAB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60F161-3B90-453E-9170-90B59E1E6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66D97-8D5C-4511-8914-2CDC6EF35F06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880F51-0CA0-46CF-8724-A3A04993F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CE5503-13BC-4D9F-96D5-C052F3BF5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32611-AE2B-4AEE-B725-F9BF0E1BA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78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19877-E276-47FC-8292-7FB2FEF58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B4FB69-7A07-40A2-BD17-00CEB9F65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0AB0A2-05C0-4EB3-8116-D2DE24364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131A83-3908-4AC0-9391-6FE3924688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9E843-6B23-4F5D-89B5-B010CBC119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93D2BF-DCD2-4AB7-9EE5-C3DB9DDB3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66D97-8D5C-4511-8914-2CDC6EF35F06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5EB3D1-3141-4392-8BD1-0F4BD4DB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211197-6C08-4160-B450-1210142CF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32611-AE2B-4AEE-B725-F9BF0E1BA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76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EF926-0D24-4B26-B73F-8B80BABEA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6083A8-FBFF-45C6-919D-B2890CA1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66D97-8D5C-4511-8914-2CDC6EF35F06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518A68-C1FC-466B-B3C1-DF291527E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C1D897-8104-47F3-AFA8-BA3C2938B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32611-AE2B-4AEE-B725-F9BF0E1BA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42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41842-1539-44E8-9A90-EBCD655D0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66D97-8D5C-4511-8914-2CDC6EF35F06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A4F9D2-4EF9-482E-AFB7-6E53A9601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CF12FD-1833-4C8E-B8D0-3BF431199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32611-AE2B-4AEE-B725-F9BF0E1BA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49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8F20D-1813-4495-806B-178025572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84885-FF96-46EE-860D-4EFFE6F40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091734-C61C-4EFD-8552-3E5A8FFF5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5018EA-EEC7-4D87-9D55-33B25BB0E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66D97-8D5C-4511-8914-2CDC6EF35F06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460A09-9B82-412F-9148-DE03D555E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3C8C8E-EEFE-4E09-8573-167B80500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32611-AE2B-4AEE-B725-F9BF0E1BA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08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681BE-666E-4200-990C-95482A590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82B86D-6A66-49F3-BAF6-F7972DBAF8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27303C-B59F-4F63-9538-A1C676433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A34824-284B-48B2-8E67-0604BC019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66D97-8D5C-4511-8914-2CDC6EF35F06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4963CA-1579-4020-8656-A9B3B6F9B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415F6-404E-4D6C-AE74-A05D841FC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32611-AE2B-4AEE-B725-F9BF0E1BA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8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85874F-FF85-4971-9ABF-1F179C86A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EEF24A-F28C-4B0D-93CA-ED75B157E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A4D6D-F218-4FD5-A5D0-09AD99C63A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66D97-8D5C-4511-8914-2CDC6EF35F06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ECF3C-B03E-40E8-8BB4-D149117673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F94EF-A9D6-4B06-906A-D4EBAC14B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32611-AE2B-4AEE-B725-F9BF0E1BA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0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4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35.tif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psu.edu/leadership/2016/06/29/what-is-path-goal-theory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1BFB3-61E2-44DE-9458-BF60A1F1C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136" y="5091762"/>
            <a:ext cx="7834193" cy="1264588"/>
          </a:xfrm>
        </p:spPr>
        <p:txBody>
          <a:bodyPr anchor="ctr">
            <a:normAutofit/>
          </a:bodyPr>
          <a:lstStyle/>
          <a:p>
            <a:pPr algn="r"/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Path-Goal Theory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81FD74-6D2C-49F4-8ACE-D933167B2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9107" y="5091763"/>
            <a:ext cx="2974207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Danet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A. Patria</a:t>
            </a:r>
          </a:p>
          <a:p>
            <a:pPr algn="l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J. Sandra Sembel</a:t>
            </a:r>
          </a:p>
        </p:txBody>
      </p:sp>
      <p:pic>
        <p:nvPicPr>
          <p:cNvPr id="5" name="Picture 4" descr="A pair of black shoes&#10;&#10;Description automatically generated">
            <a:extLst>
              <a:ext uri="{FF2B5EF4-FFF2-40B4-BE49-F238E27FC236}">
                <a16:creationId xmlns:a16="http://schemas.microsoft.com/office/drawing/2014/main" id="{167ED5E0-73DB-415B-9DC9-4F2196D4F9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75" b="16440"/>
          <a:stretch/>
        </p:blipFill>
        <p:spPr>
          <a:xfrm>
            <a:off x="0" y="9"/>
            <a:ext cx="12192000" cy="509175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06EDF296-8C59-4947-826C-D9395FF14E84}"/>
              </a:ext>
            </a:extLst>
          </p:cNvPr>
          <p:cNvSpPr/>
          <p:nvPr/>
        </p:nvSpPr>
        <p:spPr>
          <a:xfrm>
            <a:off x="2333625" y="6178506"/>
            <a:ext cx="5390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000" dirty="0"/>
              <a:t>Robert J House , Terence R. Mitchell, </a:t>
            </a:r>
            <a:r>
              <a:rPr lang="en-ID" sz="2000" b="1" dirty="0"/>
              <a:t>1971 </a:t>
            </a:r>
          </a:p>
        </p:txBody>
      </p:sp>
    </p:spTree>
    <p:extLst>
      <p:ext uri="{BB962C8B-B14F-4D97-AF65-F5344CB8AC3E}">
        <p14:creationId xmlns:p14="http://schemas.microsoft.com/office/powerpoint/2010/main" val="803033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D7B236-846D-42CA-A719-91466ECAB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160" y="0"/>
            <a:ext cx="2981032" cy="3352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Leadership styles in path-goal theory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CA062C-06AE-4652-8042-2BFA4FD6D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234" y="184933"/>
            <a:ext cx="8116606" cy="63309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6D8650-40A6-462C-9393-493F6D197EDF}"/>
              </a:ext>
            </a:extLst>
          </p:cNvPr>
          <p:cNvSpPr txBox="1"/>
          <p:nvPr/>
        </p:nvSpPr>
        <p:spPr>
          <a:xfrm>
            <a:off x="291160" y="3382618"/>
            <a:ext cx="2245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(Andersen, 2016)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CB2360-D545-44AE-8188-30604EC22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48" y="4397647"/>
            <a:ext cx="3196005" cy="213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45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88E276-113A-46D3-AD2E-A1B14F4B2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432" y="1123527"/>
            <a:ext cx="4245441" cy="4604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AD7F3A-A3CE-439E-8808-2D05FF64A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810" y="4262510"/>
            <a:ext cx="1236857" cy="123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02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79D522B-8665-4F21-BD46-A9E245482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3792"/>
            <a:ext cx="10515599" cy="82025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History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5FAD00-79BC-4F60-925D-C83E7F713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393464"/>
            <a:ext cx="10805651" cy="524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043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44DBB7-B2CF-4315-8E14-47B8DFDD8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730" y="1123527"/>
            <a:ext cx="4455143" cy="46048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2350F3-DB83-413A-980B-1CEB92498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53265" y="1570814"/>
            <a:ext cx="0" cy="3710227"/>
          </a:xfrm>
          <a:prstGeom prst="line">
            <a:avLst/>
          </a:prstGeom>
          <a:ln w="19050">
            <a:solidFill>
              <a:srgbClr val="FFA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3E2D842-8F37-4FE8-89D6-0024D4FA5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413" y="4385602"/>
            <a:ext cx="1085850" cy="105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66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1782879-F2B5-4DE7-8F34-496A5849E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Journal Article</a:t>
            </a:r>
          </a:p>
        </p:txBody>
      </p:sp>
      <p:pic>
        <p:nvPicPr>
          <p:cNvPr id="8" name="Picture 7" descr="A close up of a street&#10;&#10;Description automatically generated">
            <a:extLst>
              <a:ext uri="{FF2B5EF4-FFF2-40B4-BE49-F238E27FC236}">
                <a16:creationId xmlns:a16="http://schemas.microsoft.com/office/drawing/2014/main" id="{A123ABC9-F5E6-433C-B7F4-E20AAF99D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941303"/>
            <a:ext cx="11496821" cy="273049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7FA8773-A229-41CD-BC9D-97BD1EAFBD35}"/>
              </a:ext>
            </a:extLst>
          </p:cNvPr>
          <p:cNvSpPr txBox="1"/>
          <p:nvPr/>
        </p:nvSpPr>
        <p:spPr>
          <a:xfrm>
            <a:off x="4304510" y="3709770"/>
            <a:ext cx="3165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3538817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149C7-3D88-A343-A3F9-72BFF6F88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E3860-AAE8-0C4B-A5C9-4AFC05B40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One of the most </a:t>
            </a:r>
            <a:r>
              <a:rPr lang="en-ID" b="1" dirty="0"/>
              <a:t>important concerns </a:t>
            </a:r>
            <a:r>
              <a:rPr lang="en-ID" dirty="0"/>
              <a:t>a manager has, is whether they are assisting their key </a:t>
            </a:r>
            <a:r>
              <a:rPr lang="en-ID" b="1" dirty="0"/>
              <a:t>employees</a:t>
            </a:r>
            <a:r>
              <a:rPr lang="en-ID" dirty="0"/>
              <a:t> to reach their </a:t>
            </a:r>
            <a:r>
              <a:rPr lang="en-ID" b="1" dirty="0"/>
              <a:t>highest potential</a:t>
            </a:r>
            <a:r>
              <a:rPr lang="en-ID" dirty="0"/>
              <a:t>. </a:t>
            </a:r>
          </a:p>
          <a:p>
            <a:r>
              <a:rPr lang="en-ID" dirty="0"/>
              <a:t>It takes </a:t>
            </a:r>
            <a:r>
              <a:rPr lang="en-ID" b="1" dirty="0"/>
              <a:t>over a year </a:t>
            </a:r>
            <a:r>
              <a:rPr lang="en-ID" dirty="0"/>
              <a:t>for a company to gain the full capacity of a newly hired salesperson, as knowledge about the product and target market takes time to learn and adjust to. </a:t>
            </a:r>
          </a:p>
          <a:p>
            <a:r>
              <a:rPr lang="en-ID" dirty="0"/>
              <a:t>Therefore, strategically retaining a company’s present salesforce is a priority</a:t>
            </a:r>
          </a:p>
          <a:p>
            <a:r>
              <a:rPr lang="en-ID" dirty="0"/>
              <a:t>One of the drivers of salesforce motivation that managers must understand is optimal goal setting. Though goals keep employees motivated, satisfied and productive (Locke and Latham, 1990)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181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149C7-3D88-A343-A3F9-72BFF6F88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8846"/>
          </a:xfrm>
        </p:spPr>
        <p:txBody>
          <a:bodyPr/>
          <a:lstStyle/>
          <a:p>
            <a:r>
              <a:rPr lang="en-US" b="1" dirty="0"/>
              <a:t>Background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62F9DD-2AEB-4AA6-97F8-AC59D5192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519" y="1432541"/>
            <a:ext cx="3265411" cy="2294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C1A9B8-4EC0-46A0-9A26-44B23DC173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168" b="8198"/>
          <a:stretch/>
        </p:blipFill>
        <p:spPr>
          <a:xfrm>
            <a:off x="7498659" y="1916881"/>
            <a:ext cx="2639254" cy="1796417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76B5BDCE-1769-4A85-A9A9-985956BCAE4C}"/>
              </a:ext>
            </a:extLst>
          </p:cNvPr>
          <p:cNvSpPr/>
          <p:nvPr/>
        </p:nvSpPr>
        <p:spPr>
          <a:xfrm>
            <a:off x="4797287" y="2451651"/>
            <a:ext cx="1722783" cy="686892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Over 1 year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386BDC-740A-4D99-A786-F22312DBDAC5}"/>
              </a:ext>
            </a:extLst>
          </p:cNvPr>
          <p:cNvSpPr txBox="1"/>
          <p:nvPr/>
        </p:nvSpPr>
        <p:spPr>
          <a:xfrm>
            <a:off x="7771365" y="1446944"/>
            <a:ext cx="2093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Manager’s Concern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7E11DF-8365-46C7-9350-5280C673F550}"/>
              </a:ext>
            </a:extLst>
          </p:cNvPr>
          <p:cNvSpPr txBox="1"/>
          <p:nvPr/>
        </p:nvSpPr>
        <p:spPr>
          <a:xfrm>
            <a:off x="1277798" y="1102592"/>
            <a:ext cx="287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Employees (Sales people) reaching highest potentials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CF1839-7450-4ADF-9F53-4EF5135CA4CB}"/>
              </a:ext>
            </a:extLst>
          </p:cNvPr>
          <p:cNvSpPr txBox="1"/>
          <p:nvPr/>
        </p:nvSpPr>
        <p:spPr>
          <a:xfrm>
            <a:off x="5126519" y="3138543"/>
            <a:ext cx="17227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Knowledge about product and market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8B7F97-1E95-4479-9348-240B59A262C4}"/>
              </a:ext>
            </a:extLst>
          </p:cNvPr>
          <p:cNvSpPr txBox="1"/>
          <p:nvPr/>
        </p:nvSpPr>
        <p:spPr>
          <a:xfrm>
            <a:off x="1277798" y="3564834"/>
            <a:ext cx="2671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Retain employees</a:t>
            </a:r>
          </a:p>
          <a:p>
            <a:pPr algn="ctr"/>
            <a:r>
              <a:rPr lang="en-US" dirty="0"/>
              <a:t>Manage motivation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44D792-5F3C-48FD-892C-188CF107A1E5}"/>
              </a:ext>
            </a:extLst>
          </p:cNvPr>
          <p:cNvSpPr txBox="1"/>
          <p:nvPr/>
        </p:nvSpPr>
        <p:spPr>
          <a:xfrm>
            <a:off x="1277798" y="4259179"/>
            <a:ext cx="8860115" cy="3740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OPTIMAL GOAL SETTING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A5AD6C-DB9B-4FFA-A67F-C6D3BF3C8354}"/>
              </a:ext>
            </a:extLst>
          </p:cNvPr>
          <p:cNvSpPr txBox="1"/>
          <p:nvPr/>
        </p:nvSpPr>
        <p:spPr>
          <a:xfrm>
            <a:off x="1277798" y="5194852"/>
            <a:ext cx="362550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Open communication </a:t>
            </a:r>
          </a:p>
          <a:p>
            <a:pPr algn="ctr"/>
            <a:r>
              <a:rPr lang="en-US" dirty="0"/>
              <a:t>(Kim and Hammer, 1996)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632117-464C-4821-B7D3-2B2C63140792}"/>
              </a:ext>
            </a:extLst>
          </p:cNvPr>
          <p:cNvSpPr txBox="1"/>
          <p:nvPr/>
        </p:nvSpPr>
        <p:spPr>
          <a:xfrm>
            <a:off x="6520070" y="5194851"/>
            <a:ext cx="362550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External and internal human factors (Locke, 1996)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A6C8B3B2-74DC-4D08-A5D3-4B4543822914}"/>
              </a:ext>
            </a:extLst>
          </p:cNvPr>
          <p:cNvSpPr/>
          <p:nvPr/>
        </p:nvSpPr>
        <p:spPr>
          <a:xfrm rot="10800000">
            <a:off x="8070574" y="4681279"/>
            <a:ext cx="450574" cy="4842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882D8850-1BA7-40A3-B718-CB64132B3F3A}"/>
              </a:ext>
            </a:extLst>
          </p:cNvPr>
          <p:cNvSpPr/>
          <p:nvPr/>
        </p:nvSpPr>
        <p:spPr>
          <a:xfrm rot="10800000">
            <a:off x="2865264" y="4671908"/>
            <a:ext cx="450574" cy="4842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03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691E3A-D735-F043-B1E6-ADC73C45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176" y="310586"/>
            <a:ext cx="4977976" cy="145405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Previous Literature</a:t>
            </a:r>
          </a:p>
        </p:txBody>
      </p:sp>
      <p:sp>
        <p:nvSpPr>
          <p:cNvPr id="3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96D568-F864-4EC7-8890-E9F404D796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/>
          </a:blip>
          <a:srcRect r="36466" b="2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F52DBB32-6D4F-4928-BC85-58A38FCFAA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277402"/>
              </p:ext>
            </p:extLst>
          </p:nvPr>
        </p:nvGraphicFramePr>
        <p:xfrm>
          <a:off x="6090175" y="1764637"/>
          <a:ext cx="4977578" cy="3639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236ABBF-38C9-45EA-A878-CA578AD5AA8F}"/>
              </a:ext>
            </a:extLst>
          </p:cNvPr>
          <p:cNvSpPr txBox="1"/>
          <p:nvPr/>
        </p:nvSpPr>
        <p:spPr>
          <a:xfrm>
            <a:off x="6090175" y="5762222"/>
            <a:ext cx="5081408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Open Communication might not capture the effect of </a:t>
            </a:r>
            <a:r>
              <a:rPr lang="en-US" dirty="0">
                <a:solidFill>
                  <a:srgbClr val="FF0000"/>
                </a:solidFill>
              </a:rPr>
              <a:t>attitudes and emotions </a:t>
            </a:r>
            <a:r>
              <a:rPr lang="en-US" dirty="0"/>
              <a:t>on the extent to which a salespersons can achieve their </a:t>
            </a:r>
            <a:r>
              <a:rPr lang="en-US" dirty="0">
                <a:solidFill>
                  <a:srgbClr val="FF0000"/>
                </a:solidFill>
              </a:rPr>
              <a:t>goals</a:t>
            </a:r>
            <a:r>
              <a:rPr lang="en-US" dirty="0"/>
              <a:t>. </a:t>
            </a:r>
            <a:r>
              <a:rPr lang="en-US" dirty="0">
                <a:solidFill>
                  <a:srgbClr val="FF0000"/>
                </a:solidFill>
              </a:rPr>
              <a:t>(Gap 1)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2FB040-F0CE-4575-AC10-E9C6E79157A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8600" t="11111" r="16600" b="34815"/>
          <a:stretch/>
        </p:blipFill>
        <p:spPr>
          <a:xfrm>
            <a:off x="5094939" y="5834566"/>
            <a:ext cx="831415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0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1955B6-4C05-42E7-B87F-579F2780A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Research (Literature Overview)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D8A0AF-64BB-4853-9C17-D1686A088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299" y="1690688"/>
            <a:ext cx="10643501" cy="468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78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E1FA24-6057-49B5-B7E3-9DAD3F41E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572" y="670171"/>
            <a:ext cx="4977976" cy="145405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Past Research</a:t>
            </a:r>
          </a:p>
        </p:txBody>
      </p:sp>
      <p:sp>
        <p:nvSpPr>
          <p:cNvPr id="139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Image result for scientific research">
            <a:extLst>
              <a:ext uri="{FF2B5EF4-FFF2-40B4-BE49-F238E27FC236}">
                <a16:creationId xmlns:a16="http://schemas.microsoft.com/office/drawing/2014/main" id="{49B29BF8-1586-4104-BFEE-946A2C28D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8" r="12245" b="1"/>
          <a:stretch/>
        </p:blipFill>
        <p:spPr bwMode="auto"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278875-D022-4E74-8D18-46ECFFD2BC79}"/>
              </a:ext>
            </a:extLst>
          </p:cNvPr>
          <p:cNvSpPr txBox="1"/>
          <p:nvPr/>
        </p:nvSpPr>
        <p:spPr>
          <a:xfrm>
            <a:off x="6138624" y="2783893"/>
            <a:ext cx="137822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Goal Setting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77B67D-A20C-4B65-A054-DD819DEB109E}"/>
              </a:ext>
            </a:extLst>
          </p:cNvPr>
          <p:cNvSpPr txBox="1"/>
          <p:nvPr/>
        </p:nvSpPr>
        <p:spPr>
          <a:xfrm>
            <a:off x="8782432" y="2794393"/>
            <a:ext cx="178241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Goal Attainment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B36233-D6D4-4BAC-ADDA-B66BFBAC64DA}"/>
              </a:ext>
            </a:extLst>
          </p:cNvPr>
          <p:cNvSpPr txBox="1"/>
          <p:nvPr/>
        </p:nvSpPr>
        <p:spPr>
          <a:xfrm>
            <a:off x="6138624" y="3598902"/>
            <a:ext cx="137822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Emotion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6ADC46-7128-43FA-B1EE-C98761E3BF93}"/>
              </a:ext>
            </a:extLst>
          </p:cNvPr>
          <p:cNvSpPr txBox="1"/>
          <p:nvPr/>
        </p:nvSpPr>
        <p:spPr>
          <a:xfrm>
            <a:off x="8782432" y="3601912"/>
            <a:ext cx="178241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Goal Attainment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DA59E3F-F973-4B76-9AAF-F98054D7F00C}"/>
              </a:ext>
            </a:extLst>
          </p:cNvPr>
          <p:cNvSpPr/>
          <p:nvPr/>
        </p:nvSpPr>
        <p:spPr>
          <a:xfrm>
            <a:off x="7768709" y="2783893"/>
            <a:ext cx="707701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82C459B3-6CBB-4311-9B55-A3CCFB2BB2A3}"/>
              </a:ext>
            </a:extLst>
          </p:cNvPr>
          <p:cNvSpPr/>
          <p:nvPr/>
        </p:nvSpPr>
        <p:spPr>
          <a:xfrm>
            <a:off x="7768587" y="3614299"/>
            <a:ext cx="707701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9C1662-5631-44E9-8500-65DA889E5184}"/>
              </a:ext>
            </a:extLst>
          </p:cNvPr>
          <p:cNvSpPr txBox="1"/>
          <p:nvPr/>
        </p:nvSpPr>
        <p:spPr>
          <a:xfrm>
            <a:off x="6138623" y="4594543"/>
            <a:ext cx="442622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Cannot be studied independently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A3359037-FF2F-4AAC-AF96-4963DD856F59}"/>
              </a:ext>
            </a:extLst>
          </p:cNvPr>
          <p:cNvSpPr/>
          <p:nvPr/>
        </p:nvSpPr>
        <p:spPr>
          <a:xfrm>
            <a:off x="7921040" y="2647497"/>
            <a:ext cx="364436" cy="1797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CF6D9DF-0D9C-48FC-B1E5-489DE022FA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600" t="11111" r="16600" b="34815"/>
          <a:stretch/>
        </p:blipFill>
        <p:spPr>
          <a:xfrm>
            <a:off x="10841728" y="4444705"/>
            <a:ext cx="831415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4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3" grpId="0" animBg="1"/>
      <p:bldP spid="6" grpId="0" animBg="1"/>
      <p:bldP spid="15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EF1B0-8EEE-4B4E-A8F4-9132D2C3D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Discussion Scope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1708558-6860-4464-81AD-1B4CD94DCC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404862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265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EC34D96-B7DF-B54D-BB0B-ECBCA6221EB8}"/>
              </a:ext>
            </a:extLst>
          </p:cNvPr>
          <p:cNvPicPr>
            <a:picLocks noGrp="1"/>
          </p:cNvPicPr>
          <p:nvPr>
            <p:ph idx="4294967295"/>
          </p:nvPr>
        </p:nvPicPr>
        <p:blipFill rotWithShape="1">
          <a:blip r:embed="rId2"/>
          <a:srcRect l="13163" t="5217" r="23594" b="13991"/>
          <a:stretch/>
        </p:blipFill>
        <p:spPr bwMode="auto">
          <a:xfrm>
            <a:off x="876300" y="193626"/>
            <a:ext cx="8953500" cy="62251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8266DA-326D-F147-9F4D-2B92C577F0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00" t="11111" r="16600" b="34815"/>
          <a:stretch/>
        </p:blipFill>
        <p:spPr>
          <a:xfrm>
            <a:off x="10310137" y="596900"/>
            <a:ext cx="831415" cy="749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148FED-557C-9A41-BA8B-7C90CBCBA5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00" t="11111" r="16600" b="34815"/>
          <a:stretch/>
        </p:blipFill>
        <p:spPr>
          <a:xfrm>
            <a:off x="10193137" y="5613400"/>
            <a:ext cx="873691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05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FC25B-2833-49A1-8648-3C2CC0EAA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en-US" dirty="0"/>
              <a:t>This research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B80B37E-09D3-4405-8E1F-1CAD9DF0E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8279" y="2696433"/>
            <a:ext cx="4927912" cy="31834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2A0F6C-28B2-49EB-A0E2-DFC8F3D40DFC}"/>
              </a:ext>
            </a:extLst>
          </p:cNvPr>
          <p:cNvSpPr txBox="1"/>
          <p:nvPr/>
        </p:nvSpPr>
        <p:spPr>
          <a:xfrm>
            <a:off x="1860830" y="2715927"/>
            <a:ext cx="222566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Goal Setting Theory</a:t>
            </a:r>
          </a:p>
          <a:p>
            <a:pPr algn="ctr"/>
            <a:r>
              <a:rPr lang="en-US" dirty="0"/>
              <a:t>(Stryker and Burke, 2000)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2C666C-863D-4C07-96A7-6C226208B50A}"/>
              </a:ext>
            </a:extLst>
          </p:cNvPr>
          <p:cNvSpPr txBox="1"/>
          <p:nvPr/>
        </p:nvSpPr>
        <p:spPr>
          <a:xfrm>
            <a:off x="1860830" y="4230152"/>
            <a:ext cx="222566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Identity Theory, (Miner, 2005)</a:t>
            </a:r>
          </a:p>
          <a:p>
            <a:pPr algn="ctr"/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484DE7-933A-4E0F-8B45-3B21FCF529C2}"/>
              </a:ext>
            </a:extLst>
          </p:cNvPr>
          <p:cNvSpPr txBox="1"/>
          <p:nvPr/>
        </p:nvSpPr>
        <p:spPr>
          <a:xfrm>
            <a:off x="2510187" y="3772687"/>
            <a:ext cx="599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</a:t>
            </a:r>
          </a:p>
        </p:txBody>
      </p:sp>
    </p:spTree>
    <p:extLst>
      <p:ext uri="{BB962C8B-B14F-4D97-AF65-F5344CB8AC3E}">
        <p14:creationId xmlns:p14="http://schemas.microsoft.com/office/powerpoint/2010/main" val="1653587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D18C8C-26A0-8E4D-9BD1-C646FC118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Purpose of the study</a:t>
            </a:r>
          </a:p>
        </p:txBody>
      </p:sp>
      <p:sp>
        <p:nvSpPr>
          <p:cNvPr id="75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21A86410-19CC-42F7-AA1E-2CEF60A33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349" y="1857854"/>
            <a:ext cx="3661831" cy="316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EFB29-7C70-5A4B-A26C-661DC73F9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ID" sz="2000">
                <a:solidFill>
                  <a:srgbClr val="000000"/>
                </a:solidFill>
              </a:rPr>
              <a:t>Purpose: The purpose of this study is to understand how a salesperson’s preset goals, customer satisfaction levels and past performance affect the extent of goal achievement, as well as how job-specific attitudes and emotions affect the relationship between preset goals and goal achievement.</a:t>
            </a:r>
            <a:endParaRPr lang="en-US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062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1BD8B-AB2D-9C4A-A096-A0B6F5B67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000" dirty="0"/>
              <a:t>Design/methodology/approach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6EC8B8-AAF4-4574-8939-5048509DA4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25" r="1309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D6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5B18-5C9A-414D-B71B-0011AF03F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ID" dirty="0"/>
              <a:t>This study uses a modelling framework with both main, moderating and mediating effects, using transaction data and survey results from a telecommunications firm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A5965D-737A-4A16-A869-5FA3600C1887}"/>
              </a:ext>
            </a:extLst>
          </p:cNvPr>
          <p:cNvSpPr txBox="1"/>
          <p:nvPr/>
        </p:nvSpPr>
        <p:spPr>
          <a:xfrm>
            <a:off x="4837043" y="4942573"/>
            <a:ext cx="6453809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Regression model.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Salesperson’s cross-sectional data set from a national telecommunication data 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1399, 2011</a:t>
            </a:r>
          </a:p>
        </p:txBody>
      </p:sp>
    </p:spTree>
    <p:extLst>
      <p:ext uri="{BB962C8B-B14F-4D97-AF65-F5344CB8AC3E}">
        <p14:creationId xmlns:p14="http://schemas.microsoft.com/office/powerpoint/2010/main" val="4290749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AAB2F-7906-0641-9871-4D6F1AA81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9396"/>
          </a:xfrm>
        </p:spPr>
        <p:txBody>
          <a:bodyPr/>
          <a:lstStyle/>
          <a:p>
            <a:r>
              <a:rPr lang="en-US" dirty="0"/>
              <a:t>Conceptual Framework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807D2B3-5EEC-9740-AA60-0A3F84C740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407" t="16372" r="19558" b="18338"/>
          <a:stretch/>
        </p:blipFill>
        <p:spPr>
          <a:xfrm>
            <a:off x="1523881" y="1325820"/>
            <a:ext cx="9144237" cy="46620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E77DC74-6484-A245-8CE8-6261B232B71A}"/>
              </a:ext>
            </a:extLst>
          </p:cNvPr>
          <p:cNvSpPr/>
          <p:nvPr/>
        </p:nvSpPr>
        <p:spPr>
          <a:xfrm>
            <a:off x="838200" y="5101293"/>
            <a:ext cx="3694043" cy="132343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/>
              <a:t>V. Kumar, Ashley </a:t>
            </a:r>
            <a:r>
              <a:rPr lang="en-US" sz="1600" dirty="0" err="1"/>
              <a:t>Goreczny</a:t>
            </a:r>
            <a:r>
              <a:rPr lang="en-US" sz="1600" dirty="0"/>
              <a:t>, Todd Maurer, (2018) "What drives a salesperson’s goal achievement? An empirical examination",</a:t>
            </a:r>
          </a:p>
          <a:p>
            <a:r>
              <a:rPr lang="en-US" sz="1600" dirty="0"/>
              <a:t>Journal of Business &amp; Industrial Marketing, Vol. 33 Issue: 1, pp.3-18,</a:t>
            </a:r>
          </a:p>
        </p:txBody>
      </p:sp>
    </p:spTree>
    <p:extLst>
      <p:ext uri="{BB962C8B-B14F-4D97-AF65-F5344CB8AC3E}">
        <p14:creationId xmlns:p14="http://schemas.microsoft.com/office/powerpoint/2010/main" val="2160295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A933D-F2A1-BE4D-B8D5-3EBA303D2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B9AFE-ECE6-C24A-90F5-3181B1AC5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The results indicate that pre-set goals and customer satisfaction, interestingly, have an inverted-U relationships with goal achievement. </a:t>
            </a:r>
          </a:p>
          <a:p>
            <a:r>
              <a:rPr lang="en-ID" dirty="0"/>
              <a:t>Further, attitudes and emotions regarding workplace conduciveness and workplace ethics and diversity, reduce the effect pre-set goals have on goal achievement. </a:t>
            </a:r>
          </a:p>
          <a:p>
            <a:r>
              <a:rPr lang="en-ID" dirty="0"/>
              <a:t>However, attitudes and emotions regarding workplace philosophy strengthens the effect pre-set goals have on goal achievement, whereas with disagreement, this relationship diminishes.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1965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CF788-6F98-5D4A-9A15-FA5025B40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en-US" dirty="0"/>
              <a:t>Research limitations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FB7B2C8-9AA7-419F-B80C-07C920CFA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023" y="2811104"/>
            <a:ext cx="3366480" cy="21040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05258-DA8B-4149-A603-2FD910504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354" y="2682433"/>
            <a:ext cx="6282169" cy="3215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sz="2000" dirty="0"/>
              <a:t>Two of the primary limitations of this study are: </a:t>
            </a:r>
          </a:p>
          <a:p>
            <a:r>
              <a:rPr lang="en-ID" sz="2000" dirty="0"/>
              <a:t>because of the cross-sectional nature of the study, there is limited opportunity to control for unobserved heterogeneity; </a:t>
            </a:r>
          </a:p>
          <a:p>
            <a:r>
              <a:rPr lang="en-ID" sz="2000" dirty="0"/>
              <a:t>performance goal achievement, though is important for the firm, is one of many potential goals that affect a salesperson. For example, customer satisfaction goals or a one-time special event goals could play a role. </a:t>
            </a:r>
          </a:p>
          <a:p>
            <a:pPr marL="0" indent="0">
              <a:buNone/>
            </a:pPr>
            <a:r>
              <a:rPr lang="en-ID" sz="2000" dirty="0"/>
              <a:t>Therefore, only using performance goal achievement could be a limitation of this study.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878089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open umbrella&#10;&#10;Description automatically generated">
            <a:extLst>
              <a:ext uri="{FF2B5EF4-FFF2-40B4-BE49-F238E27FC236}">
                <a16:creationId xmlns:a16="http://schemas.microsoft.com/office/drawing/2014/main" id="{E63F2CA0-3BD3-417B-A4EF-B08F53443C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106" b="526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8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603078-30D6-AF4B-8230-587B1D85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en-US" sz="4000"/>
              <a:t>Originality/value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4A41C-E3C4-9141-9F57-8694FE173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2121763"/>
            <a:ext cx="6620505" cy="37730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D" sz="2200" dirty="0"/>
              <a:t>This study contributes to academic literature in three ways. </a:t>
            </a:r>
          </a:p>
          <a:p>
            <a:r>
              <a:rPr lang="en-ID" sz="2200" b="1" dirty="0"/>
              <a:t>First</a:t>
            </a:r>
            <a:r>
              <a:rPr lang="en-ID" sz="2200" dirty="0"/>
              <a:t>, it demonstrates the </a:t>
            </a:r>
            <a:r>
              <a:rPr lang="en-ID" sz="2200" dirty="0">
                <a:solidFill>
                  <a:srgbClr val="FF0000"/>
                </a:solidFill>
              </a:rPr>
              <a:t>diminishing effect </a:t>
            </a:r>
            <a:r>
              <a:rPr lang="en-ID" sz="2200" dirty="0"/>
              <a:t>of customer satisfaction on goal achievement. </a:t>
            </a:r>
          </a:p>
          <a:p>
            <a:r>
              <a:rPr lang="en-ID" sz="2200" b="1" dirty="0"/>
              <a:t>Second</a:t>
            </a:r>
            <a:r>
              <a:rPr lang="en-ID" sz="2200" dirty="0"/>
              <a:t>, it identifies an inversed </a:t>
            </a:r>
            <a:r>
              <a:rPr lang="en-ID" sz="2200" b="1" dirty="0">
                <a:solidFill>
                  <a:srgbClr val="FF0000"/>
                </a:solidFill>
              </a:rPr>
              <a:t>U-shaped relationship </a:t>
            </a:r>
            <a:r>
              <a:rPr lang="en-ID" sz="2200" dirty="0"/>
              <a:t>between pre-set goals and goal achievement. </a:t>
            </a:r>
          </a:p>
          <a:p>
            <a:r>
              <a:rPr lang="en-ID" sz="2200" b="1" dirty="0"/>
              <a:t>Finally</a:t>
            </a:r>
            <a:r>
              <a:rPr lang="en-ID" sz="2200" dirty="0"/>
              <a:t>, it examines how </a:t>
            </a:r>
            <a:r>
              <a:rPr lang="en-ID" sz="2200" dirty="0">
                <a:solidFill>
                  <a:srgbClr val="FF0000"/>
                </a:solidFill>
              </a:rPr>
              <a:t>attitudes and emotions regarding workplace culture </a:t>
            </a:r>
            <a:r>
              <a:rPr lang="en-ID" sz="2200" dirty="0"/>
              <a:t>(conduciveness, ethics and diversity and philosophy) affect the relationship between pre-set goals and goal achievement.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418749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BB1D2C-B53E-4086-B526-9A1194905E2B}"/>
              </a:ext>
            </a:extLst>
          </p:cNvPr>
          <p:cNvSpPr txBox="1"/>
          <p:nvPr/>
        </p:nvSpPr>
        <p:spPr>
          <a:xfrm>
            <a:off x="2246243" y="675861"/>
            <a:ext cx="7699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What drives a salesperson’s goal achievement?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09F596-8F40-4F2D-9AE0-BC6E84EBF728}"/>
              </a:ext>
            </a:extLst>
          </p:cNvPr>
          <p:cNvSpPr txBox="1"/>
          <p:nvPr/>
        </p:nvSpPr>
        <p:spPr>
          <a:xfrm>
            <a:off x="3916017" y="1449245"/>
            <a:ext cx="356483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Goal Achievement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3E8EBC-5D59-4862-9C79-04B76AB4914D}"/>
              </a:ext>
            </a:extLst>
          </p:cNvPr>
          <p:cNvSpPr/>
          <p:nvPr/>
        </p:nvSpPr>
        <p:spPr>
          <a:xfrm>
            <a:off x="1218061" y="2810972"/>
            <a:ext cx="4518545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dvOT55248eb3.B"/>
              </a:rPr>
              <a:t>Theory of Motivation (Two-factor Theory, Herzberg, 1959) – Hygiene, Satisfier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2D2A1B-A41B-4E98-880A-8A907BF79699}"/>
              </a:ext>
            </a:extLst>
          </p:cNvPr>
          <p:cNvSpPr txBox="1"/>
          <p:nvPr/>
        </p:nvSpPr>
        <p:spPr>
          <a:xfrm>
            <a:off x="5970103" y="3643467"/>
            <a:ext cx="3998846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Personality Theory: Social Cognitive Theory (Bandura); Humanistic Perspective (Rogers)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981A54-819B-46E5-AD12-8EA6C2B44F7D}"/>
              </a:ext>
            </a:extLst>
          </p:cNvPr>
          <p:cNvSpPr txBox="1"/>
          <p:nvPr/>
        </p:nvSpPr>
        <p:spPr>
          <a:xfrm>
            <a:off x="5958506" y="2239908"/>
            <a:ext cx="399884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Identity Theory, (Burke)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F66AC5-AA94-456C-9BAA-B50EF2950A0F}"/>
              </a:ext>
            </a:extLst>
          </p:cNvPr>
          <p:cNvSpPr txBox="1"/>
          <p:nvPr/>
        </p:nvSpPr>
        <p:spPr>
          <a:xfrm>
            <a:off x="1178728" y="3700736"/>
            <a:ext cx="450082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Behaviorism theory - Reinforcement </a:t>
            </a:r>
          </a:p>
          <a:p>
            <a:pPr algn="ctr"/>
            <a:r>
              <a:rPr lang="en-US" dirty="0"/>
              <a:t>(Thorndike, 1898)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28B562-9E60-4E69-9CEB-9463C70ECB2D}"/>
              </a:ext>
            </a:extLst>
          </p:cNvPr>
          <p:cNvSpPr txBox="1"/>
          <p:nvPr/>
        </p:nvSpPr>
        <p:spPr>
          <a:xfrm>
            <a:off x="4248314" y="4933603"/>
            <a:ext cx="286246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Social Identity Theory, (Tajfel, 1979)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6568D7-9868-4DBD-A53F-9173E06B0E36}"/>
              </a:ext>
            </a:extLst>
          </p:cNvPr>
          <p:cNvSpPr txBox="1"/>
          <p:nvPr/>
        </p:nvSpPr>
        <p:spPr>
          <a:xfrm>
            <a:off x="3554535" y="5824070"/>
            <a:ext cx="428779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Social Capital Theory, (Putnam, 1993, 2000)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1CA063-B1F6-4632-AA3F-F04A08C563C4}"/>
              </a:ext>
            </a:extLst>
          </p:cNvPr>
          <p:cNvSpPr txBox="1"/>
          <p:nvPr/>
        </p:nvSpPr>
        <p:spPr>
          <a:xfrm>
            <a:off x="5970103" y="2775013"/>
            <a:ext cx="397565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Leadership Theory: Contingency Theory (Fidler)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9918C4-D387-45DA-9A6D-BF4E4A09D29E}"/>
              </a:ext>
            </a:extLst>
          </p:cNvPr>
          <p:cNvSpPr/>
          <p:nvPr/>
        </p:nvSpPr>
        <p:spPr>
          <a:xfrm>
            <a:off x="1223868" y="2236583"/>
            <a:ext cx="4518545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dvOT4b47d116"/>
              </a:rPr>
              <a:t>Goal Setting Theory (</a:t>
            </a:r>
            <a:r>
              <a:rPr lang="en-US" dirty="0">
                <a:solidFill>
                  <a:srgbClr val="0000FF"/>
                </a:solidFill>
                <a:latin typeface="AdvOT4b47d116"/>
              </a:rPr>
              <a:t>Latham and </a:t>
            </a:r>
            <a:r>
              <a:rPr lang="en-US" dirty="0" err="1">
                <a:solidFill>
                  <a:srgbClr val="0000FF"/>
                </a:solidFill>
                <a:latin typeface="AdvOT4b47d116"/>
              </a:rPr>
              <a:t>Seijts</a:t>
            </a:r>
            <a:r>
              <a:rPr lang="en-US" dirty="0">
                <a:solidFill>
                  <a:srgbClr val="0000FF"/>
                </a:solidFill>
                <a:latin typeface="AdvOT4b47d116"/>
              </a:rPr>
              <a:t>, 1999</a:t>
            </a:r>
            <a:r>
              <a:rPr lang="en-US" dirty="0">
                <a:solidFill>
                  <a:srgbClr val="000000"/>
                </a:solidFill>
                <a:latin typeface="AdvOT4b47d116"/>
              </a:rPr>
              <a:t>).</a:t>
            </a:r>
            <a:endParaRPr lang="en-US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70698F2-F3D3-406D-AB96-2994B5F54E91}"/>
              </a:ext>
            </a:extLst>
          </p:cNvPr>
          <p:cNvCxnSpPr>
            <a:cxnSpLocks/>
          </p:cNvCxnSpPr>
          <p:nvPr/>
        </p:nvCxnSpPr>
        <p:spPr>
          <a:xfrm flipH="1" flipV="1">
            <a:off x="3327839" y="4603653"/>
            <a:ext cx="112" cy="75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9BFE0EC-D3DC-4DD4-BD47-E2F39889A397}"/>
              </a:ext>
            </a:extLst>
          </p:cNvPr>
          <p:cNvCxnSpPr>
            <a:cxnSpLocks/>
          </p:cNvCxnSpPr>
          <p:nvPr/>
        </p:nvCxnSpPr>
        <p:spPr>
          <a:xfrm flipV="1">
            <a:off x="8395246" y="4199320"/>
            <a:ext cx="5796" cy="103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8854968-C5B7-462D-94C9-D00F53F3DBFA}"/>
              </a:ext>
            </a:extLst>
          </p:cNvPr>
          <p:cNvSpPr/>
          <p:nvPr/>
        </p:nvSpPr>
        <p:spPr>
          <a:xfrm>
            <a:off x="874643" y="1298713"/>
            <a:ext cx="9236766" cy="51683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7A2B856-7068-4585-9D11-E2A82385B5E7}"/>
              </a:ext>
            </a:extLst>
          </p:cNvPr>
          <p:cNvCxnSpPr>
            <a:stCxn id="3" idx="2"/>
            <a:endCxn id="19" idx="0"/>
          </p:cNvCxnSpPr>
          <p:nvPr/>
        </p:nvCxnSpPr>
        <p:spPr>
          <a:xfrm flipH="1">
            <a:off x="3483141" y="1818577"/>
            <a:ext cx="2215294" cy="4180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EA90364-7276-4CEB-8FDD-71CD9DB0DEB7}"/>
              </a:ext>
            </a:extLst>
          </p:cNvPr>
          <p:cNvCxnSpPr>
            <a:stCxn id="3" idx="2"/>
            <a:endCxn id="8" idx="0"/>
          </p:cNvCxnSpPr>
          <p:nvPr/>
        </p:nvCxnSpPr>
        <p:spPr>
          <a:xfrm>
            <a:off x="5698435" y="1818577"/>
            <a:ext cx="2259494" cy="421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8824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3E6D1-2D46-419B-8299-61B45DB06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0ECB-7BCD-438B-AFCF-B16F1C1CA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Kelley, R. and Caplan, J. (1992), “How bell labs creates star performers”, Harvard Business Review, Vol. 71 No. 4, pp. 128-139.</a:t>
            </a:r>
          </a:p>
          <a:p>
            <a:r>
              <a:rPr lang="en-US" dirty="0"/>
              <a:t>Locke, E.A. and Latham, G.P. (1990), “Work motivation and satisfaction: Light at the end of the tunnel”, Psychological </a:t>
            </a:r>
            <a:r>
              <a:rPr lang="es-ES" dirty="0" err="1"/>
              <a:t>Science</a:t>
            </a:r>
            <a:r>
              <a:rPr lang="es-ES" dirty="0"/>
              <a:t>, Vol. 1 No. 4, pp. 240-246.</a:t>
            </a:r>
          </a:p>
          <a:p>
            <a:r>
              <a:rPr lang="en-US" dirty="0"/>
              <a:t>Kim, J.S. and </a:t>
            </a:r>
            <a:r>
              <a:rPr lang="en-US" dirty="0" err="1"/>
              <a:t>Hamner</a:t>
            </a:r>
            <a:r>
              <a:rPr lang="en-US" dirty="0"/>
              <a:t>, W.C. (1976), “Effect of performance feedback and goal setting on productivity and satisfaction in an organizational setting”, Journal of Applied Psychology, Vol. 61No. 1, p. 48.</a:t>
            </a:r>
          </a:p>
          <a:p>
            <a:r>
              <a:rPr lang="en-US" dirty="0"/>
              <a:t>Miner, J.B. (2005), “Goal-setting theory”, Organizational Behavior 1: Essential Theories of Motivation and Leadership, Prentice-Hall, India, Chapter 10, pp. 159-183.</a:t>
            </a:r>
          </a:p>
          <a:p>
            <a:r>
              <a:rPr lang="en-US" dirty="0"/>
              <a:t>Myers, K.K. and </a:t>
            </a:r>
            <a:r>
              <a:rPr lang="en-US" dirty="0" err="1"/>
              <a:t>Sadaghiani</a:t>
            </a:r>
            <a:r>
              <a:rPr lang="en-US" dirty="0"/>
              <a:t>,. (2010), “Millennials in the workplace: A communication perspective on millennials’ organizational relationships and performance”, Journal of Business and Psychology, Vol. 25 No. 2, pp. 225-238.</a:t>
            </a:r>
          </a:p>
          <a:p>
            <a:r>
              <a:rPr lang="en-US" dirty="0"/>
              <a:t>Latham, G.P. and </a:t>
            </a:r>
            <a:r>
              <a:rPr lang="en-US" dirty="0" err="1"/>
              <a:t>Seijts</a:t>
            </a:r>
            <a:r>
              <a:rPr lang="en-US" dirty="0"/>
              <a:t>, G.H. (1999), “The effects of proximal and distal goals on performance on a moderately complex task”, Journal of Organizational Behavior, Vol. 20 No. 4, pp. 421-429.</a:t>
            </a:r>
          </a:p>
          <a:p>
            <a:r>
              <a:rPr lang="en-US" dirty="0"/>
              <a:t>Anderson, Paul (2016), What is Path-Goal Theory?, accessed: Nov 15, 2019, </a:t>
            </a:r>
            <a:r>
              <a:rPr lang="en-US" dirty="0">
                <a:hlinkClick r:id="rId2"/>
              </a:rPr>
              <a:t>https://sites.psu.edu/leadership/2016/06/29/what-is-path-goal-theory/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090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572956A-4116-4001-BBCF-4958F38C0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730" y="1123527"/>
            <a:ext cx="4455143" cy="460480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12350F3-DB83-413A-980B-1CEB92498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53265" y="1570814"/>
            <a:ext cx="0" cy="3710227"/>
          </a:xfrm>
          <a:prstGeom prst="line">
            <a:avLst/>
          </a:prstGeom>
          <a:ln w="19050">
            <a:solidFill>
              <a:srgbClr val="FF4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DC2BC5AE-1A3E-46C0-81BA-5A3130086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262" y="4225447"/>
            <a:ext cx="1055594" cy="105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901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37E55352-A353-4FAD-9E9A-661091B0F7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36" b="509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F5C3B3-FC98-4C96-806C-C25468ADB119}"/>
              </a:ext>
            </a:extLst>
          </p:cNvPr>
          <p:cNvSpPr txBox="1"/>
          <p:nvPr/>
        </p:nvSpPr>
        <p:spPr>
          <a:xfrm rot="20930219">
            <a:off x="7142514" y="4918391"/>
            <a:ext cx="2771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Danet</a:t>
            </a:r>
            <a:r>
              <a:rPr lang="en-US" dirty="0"/>
              <a:t> A Patria</a:t>
            </a:r>
          </a:p>
          <a:p>
            <a:pPr algn="r"/>
            <a:r>
              <a:rPr lang="en-US" dirty="0"/>
              <a:t>J. Sandra Sembel</a:t>
            </a:r>
          </a:p>
        </p:txBody>
      </p:sp>
    </p:spTree>
    <p:extLst>
      <p:ext uri="{BB962C8B-B14F-4D97-AF65-F5344CB8AC3E}">
        <p14:creationId xmlns:p14="http://schemas.microsoft.com/office/powerpoint/2010/main" val="4291238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D7802-2652-4471-82D1-A43EE5BED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4676" y="565098"/>
            <a:ext cx="6586491" cy="1676603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5DFC1-317E-49CD-A668-DFCE83C2A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4674" y="2386013"/>
            <a:ext cx="6586491" cy="3641107"/>
          </a:xfrm>
        </p:spPr>
        <p:txBody>
          <a:bodyPr>
            <a:normAutofit/>
          </a:bodyPr>
          <a:lstStyle/>
          <a:p>
            <a:r>
              <a:rPr lang="en-US" sz="2400" dirty="0"/>
              <a:t>The path–goal theory, also known as the path–goal theory of leader effectiveness or the path–goal model, is a leadership theory developed by Robert House, an Ohio State University graduate, in </a:t>
            </a:r>
            <a:r>
              <a:rPr lang="en-US" sz="2400" b="1" dirty="0"/>
              <a:t>1971 </a:t>
            </a:r>
            <a:r>
              <a:rPr lang="en-US" sz="2400" dirty="0"/>
              <a:t>and revised in </a:t>
            </a:r>
            <a:r>
              <a:rPr lang="en-US" sz="2400" b="1" dirty="0"/>
              <a:t>1996</a:t>
            </a:r>
            <a:r>
              <a:rPr lang="en-US" sz="24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3AC176-B5EC-4A3B-830F-8918C305E2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7" r="5937"/>
          <a:stretch/>
        </p:blipFill>
        <p:spPr>
          <a:xfrm>
            <a:off x="0" y="10"/>
            <a:ext cx="463559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56230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9735D-EAC2-4B2C-A426-A79073FF0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0079"/>
            <a:ext cx="4681742" cy="1840613"/>
          </a:xfrm>
        </p:spPr>
        <p:txBody>
          <a:bodyPr anchor="b"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Path Goal Theory?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47F6E-E406-4754-AB35-6E8B3D9C9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86323"/>
            <a:ext cx="4681742" cy="2985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Path Goal Theory is </a:t>
            </a:r>
            <a:r>
              <a:rPr lang="en-US" sz="2400" b="1" dirty="0"/>
              <a:t>a </a:t>
            </a:r>
            <a:r>
              <a:rPr lang="en-US" sz="2400" dirty="0">
                <a:solidFill>
                  <a:srgbClr val="FF0000"/>
                </a:solidFill>
              </a:rPr>
              <a:t>contingency leadership theory </a:t>
            </a:r>
            <a:r>
              <a:rPr lang="en-US" sz="2400" dirty="0"/>
              <a:t>that indicates that </a:t>
            </a:r>
            <a:r>
              <a:rPr lang="en-US" sz="2400" b="1" dirty="0">
                <a:solidFill>
                  <a:srgbClr val="FF0000"/>
                </a:solidFill>
              </a:rPr>
              <a:t>the leader’s main objective </a:t>
            </a:r>
            <a:r>
              <a:rPr lang="en-US" sz="2400" dirty="0"/>
              <a:t>is to</a:t>
            </a:r>
            <a:r>
              <a:rPr lang="en-US" sz="2400" b="1" dirty="0"/>
              <a:t> </a:t>
            </a:r>
            <a:r>
              <a:rPr lang="en-US" sz="2400" dirty="0"/>
              <a:t>provide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guidance, support, and help </a:t>
            </a:r>
            <a:r>
              <a:rPr lang="en-US" sz="2400" dirty="0"/>
              <a:t>necessary</a:t>
            </a:r>
            <a:r>
              <a:rPr lang="en-US" sz="2400" b="1" dirty="0"/>
              <a:t> </a:t>
            </a:r>
            <a:r>
              <a:rPr lang="en-US" sz="2400" dirty="0"/>
              <a:t>for subordinates to achieve their own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goals</a:t>
            </a:r>
            <a:r>
              <a:rPr lang="en-US" sz="2400" dirty="0"/>
              <a:t> effectively besides the organization goals. (C. Silverthorne. 2001) </a:t>
            </a:r>
          </a:p>
          <a:p>
            <a:endParaRPr lang="en-US" sz="2400" dirty="0"/>
          </a:p>
        </p:txBody>
      </p:sp>
      <p:pic>
        <p:nvPicPr>
          <p:cNvPr id="4" name="Picture 3" descr="A picture containing sky, clothing&#10;&#10;Description automatically generated">
            <a:extLst>
              <a:ext uri="{FF2B5EF4-FFF2-40B4-BE49-F238E27FC236}">
                <a16:creationId xmlns:a16="http://schemas.microsoft.com/office/drawing/2014/main" id="{C4AAF523-91A6-42E2-B3F3-6382AE5C6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5161" y="1505082"/>
            <a:ext cx="6313915" cy="446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452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9CBCA8-5EC2-4B6E-96B0-6B90DF76E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Basic Idea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A48D45-A215-4C24-A8EF-B51E9C8CBA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3" t="3326" r="1784" b="7094"/>
          <a:stretch/>
        </p:blipFill>
        <p:spPr>
          <a:xfrm>
            <a:off x="306326" y="1508998"/>
            <a:ext cx="11612957" cy="50579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40322A-8102-485A-B809-956A4636E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91" y="3192377"/>
            <a:ext cx="2819893" cy="1287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4DEEC5-F170-446C-BC62-FA81E9DAF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3758" y="3108156"/>
            <a:ext cx="229552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08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0AFCF8-AC99-4102-94BB-9F6F04833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4" y="1097782"/>
            <a:ext cx="7134226" cy="759593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/>
              <a:t>According to this theory,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62A6B6-6E13-418F-8309-29010E32A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203" y="2459804"/>
            <a:ext cx="3293563" cy="2926584"/>
          </a:xfrm>
        </p:spPr>
        <p:txBody>
          <a:bodyPr>
            <a:normAutofit/>
          </a:bodyPr>
          <a:lstStyle/>
          <a:p>
            <a:r>
              <a:rPr lang="en-US" sz="2000" dirty="0"/>
              <a:t>The effective leader </a:t>
            </a:r>
            <a:r>
              <a:rPr lang="en-US" sz="2000" b="1" dirty="0"/>
              <a:t>compensates for deficiencies of his/her followers </a:t>
            </a:r>
            <a:r>
              <a:rPr lang="en-US" sz="2000" dirty="0"/>
              <a:t>in order to overcome obstacles toward a goal, which in its turn increase followers’ intrinsic motivation (House, 1996).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D010AB-E0C2-44BB-AB01-B215FF035C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03"/>
          <a:stretch/>
        </p:blipFill>
        <p:spPr>
          <a:xfrm>
            <a:off x="3968635" y="2459804"/>
            <a:ext cx="4090521" cy="2826571"/>
          </a:xfrm>
          <a:prstGeom prst="rect">
            <a:avLst/>
          </a:prstGeo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05600528-60FE-41A4-963E-674E5309EF21}"/>
              </a:ext>
            </a:extLst>
          </p:cNvPr>
          <p:cNvSpPr txBox="1">
            <a:spLocks/>
          </p:cNvSpPr>
          <p:nvPr/>
        </p:nvSpPr>
        <p:spPr>
          <a:xfrm>
            <a:off x="8201025" y="2459804"/>
            <a:ext cx="3572072" cy="3098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The four leadership styles </a:t>
            </a:r>
            <a:r>
              <a:rPr lang="en-US" sz="2000" dirty="0"/>
              <a:t>that function to minimize role ambiguity and provide reward for the followers are: </a:t>
            </a:r>
          </a:p>
          <a:p>
            <a:r>
              <a:rPr lang="en-US" sz="2000" dirty="0"/>
              <a:t>Directive</a:t>
            </a:r>
          </a:p>
          <a:p>
            <a:r>
              <a:rPr lang="en-US" sz="2000" dirty="0"/>
              <a:t>Supportive</a:t>
            </a:r>
          </a:p>
          <a:p>
            <a:r>
              <a:rPr lang="en-US" sz="2000" dirty="0"/>
              <a:t>Participative</a:t>
            </a:r>
          </a:p>
          <a:p>
            <a:r>
              <a:rPr lang="en-US" sz="2000" dirty="0"/>
              <a:t>Achievement oriented behaviors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84881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E3E9F-53E3-41E0-A0FD-F799C983E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Contingency variables in Path-Goal Theory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35414DA-86FC-4244-9CFA-8FBD07F84A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9107410"/>
              </p:ext>
            </p:extLst>
          </p:nvPr>
        </p:nvGraphicFramePr>
        <p:xfrm>
          <a:off x="1010478" y="1638887"/>
          <a:ext cx="9684026" cy="3861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DD34C8CE-69A2-4CD1-8D7E-370B967DD2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0679" y="5083175"/>
            <a:ext cx="1466850" cy="1409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6F75B8-D863-4379-A6EA-06CEE87EFC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98427" y="5391702"/>
            <a:ext cx="14382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F2683-E76B-4E9D-96E4-EF4D549E1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Path-Goal Variables and Predictions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266BF5-B610-4049-BDF1-3199E0BDC0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92" b="9603"/>
          <a:stretch/>
        </p:blipFill>
        <p:spPr>
          <a:xfrm>
            <a:off x="1457325" y="1404400"/>
            <a:ext cx="9772149" cy="529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89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1290</Words>
  <Application>Microsoft Office PowerPoint</Application>
  <PresentationFormat>Widescreen</PresentationFormat>
  <Paragraphs>109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AdvOT4b47d116</vt:lpstr>
      <vt:lpstr>AdvOT55248eb3.B</vt:lpstr>
      <vt:lpstr>Arial</vt:lpstr>
      <vt:lpstr>Calibri</vt:lpstr>
      <vt:lpstr>Calibri Light</vt:lpstr>
      <vt:lpstr>Office Theme</vt:lpstr>
      <vt:lpstr>Path-Goal Theory</vt:lpstr>
      <vt:lpstr>Discussion Scope</vt:lpstr>
      <vt:lpstr>PowerPoint Presentation</vt:lpstr>
      <vt:lpstr>The Background</vt:lpstr>
      <vt:lpstr>What is Path Goal Theory?</vt:lpstr>
      <vt:lpstr>The Basic Idea</vt:lpstr>
      <vt:lpstr>According to this theory,</vt:lpstr>
      <vt:lpstr>Contingency variables in Path-Goal Theory</vt:lpstr>
      <vt:lpstr>Path-Goal Variables and Predictions</vt:lpstr>
      <vt:lpstr>Leadership styles in path-goal theory</vt:lpstr>
      <vt:lpstr>PowerPoint Presentation</vt:lpstr>
      <vt:lpstr>History</vt:lpstr>
      <vt:lpstr>PowerPoint Presentation</vt:lpstr>
      <vt:lpstr>The Journal Article</vt:lpstr>
      <vt:lpstr>Background</vt:lpstr>
      <vt:lpstr>Background</vt:lpstr>
      <vt:lpstr>Previous Literature</vt:lpstr>
      <vt:lpstr>Past Research (Literature Overview)</vt:lpstr>
      <vt:lpstr>Past Research</vt:lpstr>
      <vt:lpstr>PowerPoint Presentation</vt:lpstr>
      <vt:lpstr>This research</vt:lpstr>
      <vt:lpstr>Purpose of the study</vt:lpstr>
      <vt:lpstr>Design/methodology/approach</vt:lpstr>
      <vt:lpstr>Conceptual Framework</vt:lpstr>
      <vt:lpstr>Findings</vt:lpstr>
      <vt:lpstr>Research limitations</vt:lpstr>
      <vt:lpstr>Originality/value</vt:lpstr>
      <vt:lpstr>PowerPoint Presentation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Path-Goal Theory</dc:title>
  <dc:creator>Sandra Sembel</dc:creator>
  <cp:lastModifiedBy>Sandra Sembel</cp:lastModifiedBy>
  <cp:revision>6</cp:revision>
  <dcterms:created xsi:type="dcterms:W3CDTF">2019-11-19T08:52:16Z</dcterms:created>
  <dcterms:modified xsi:type="dcterms:W3CDTF">2019-11-19T09:17:11Z</dcterms:modified>
</cp:coreProperties>
</file>