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81" r:id="rId5"/>
    <p:sldId id="287" r:id="rId6"/>
    <p:sldId id="282" r:id="rId7"/>
    <p:sldId id="277" r:id="rId8"/>
    <p:sldId id="260" r:id="rId9"/>
    <p:sldId id="297" r:id="rId10"/>
    <p:sldId id="286" r:id="rId11"/>
    <p:sldId id="257" r:id="rId12"/>
    <p:sldId id="284" r:id="rId13"/>
    <p:sldId id="295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03" autoAdjust="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/>
              <a:t>Facts</a:t>
            </a:r>
            <a:br>
              <a:rPr lang="en-US" sz="8000" dirty="0"/>
            </a:br>
            <a:r>
              <a:rPr lang="en-US" sz="8000" dirty="0"/>
              <a:t>or</a:t>
            </a:r>
            <a:br>
              <a:rPr lang="en-US" sz="8000" dirty="0"/>
            </a:br>
            <a:r>
              <a:rPr lang="en-US" sz="8000" dirty="0"/>
              <a:t>Opinion</a:t>
            </a:r>
            <a:endParaRPr lang="en-GB" sz="80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/>
              <a:t>Meeting 5</a:t>
            </a:r>
            <a:endParaRPr lang="en-GB" sz="3000" dirty="0"/>
          </a:p>
        </p:txBody>
      </p:sp>
      <p:grpSp>
        <p:nvGrpSpPr>
          <p:cNvPr id="4" name="Group 3" descr="decorative element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 descr="decorative element">
            <a:extLst>
              <a:ext uri="{FF2B5EF4-FFF2-40B4-BE49-F238E27FC236}">
                <a16:creationId xmlns:a16="http://schemas.microsoft.com/office/drawing/2014/main" id="{31664CF3-C0D1-4769-8E59-8694AF07951A}"/>
              </a:ext>
            </a:extLst>
          </p:cNvPr>
          <p:cNvSpPr/>
          <p:nvPr/>
        </p:nvSpPr>
        <p:spPr>
          <a:xfrm>
            <a:off x="324381" y="-5625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sz="5000" b="0" dirty="0"/>
              <a:t>What about?</a:t>
            </a:r>
            <a:endParaRPr lang="en-GB" sz="5000" b="0" dirty="0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4000" b="1" dirty="0"/>
              <a:t>perhaps</a:t>
            </a:r>
            <a:endParaRPr lang="en-GB" sz="4000" b="1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000" b="1" dirty="0"/>
              <a:t>sometimes</a:t>
            </a:r>
            <a:endParaRPr lang="en-GB" sz="4000" b="1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4000" b="1" dirty="0"/>
              <a:t>probably</a:t>
            </a:r>
            <a:endParaRPr lang="en-GB" sz="4000" b="1" dirty="0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4000" b="1" dirty="0"/>
              <a:t>often </a:t>
            </a:r>
            <a:endParaRPr lang="en-GB" sz="4000" b="1" dirty="0"/>
          </a:p>
        </p:txBody>
      </p:sp>
      <p:cxnSp>
        <p:nvCxnSpPr>
          <p:cNvPr id="131" name="Straight Connector 130" descr="decorative element">
            <a:extLst>
              <a:ext uri="{FF2B5EF4-FFF2-40B4-BE49-F238E27FC236}">
                <a16:creationId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 descr="decorative element">
            <a:extLst>
              <a:ext uri="{FF2B5EF4-FFF2-40B4-BE49-F238E27FC236}">
                <a16:creationId xmlns:a16="http://schemas.microsoft.com/office/drawing/2014/main" id="{529648F7-20E3-4312-823A-D8265A94AF23}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 descr="decorative element">
            <a:extLst>
              <a:ext uri="{FF2B5EF4-FFF2-40B4-BE49-F238E27FC236}">
                <a16:creationId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 descr="decorative element">
            <a:extLst>
              <a:ext uri="{FF2B5EF4-FFF2-40B4-BE49-F238E27FC236}">
                <a16:creationId xmlns:a16="http://schemas.microsoft.com/office/drawing/2014/main" id="{FF17C705-3351-4B11-BD28-D0CACC12D311}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 descr="decorative element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35A006-68A9-4A3F-AAB8-AC855A43A61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91080" y="3556690"/>
            <a:ext cx="469813" cy="469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A2BF-5F3F-46AD-B667-737131512BF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1B9D4-EB46-48C5-96CE-75BC84045F2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D52EBF-B140-4B67-82D2-FF0578A812F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1" name="Straight Connector 30" descr="decorative element">
            <a:extLst>
              <a:ext uri="{FF2B5EF4-FFF2-40B4-BE49-F238E27FC236}">
                <a16:creationId xmlns:a16="http://schemas.microsoft.com/office/drawing/2014/main" id="{AEAA8A01-A8C9-47B7-9921-27C698ADA349}"/>
              </a:ext>
            </a:extLst>
          </p:cNvPr>
          <p:cNvCxnSpPr/>
          <p:nvPr/>
        </p:nvCxnSpPr>
        <p:spPr>
          <a:xfrm>
            <a:off x="6505405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9">
            <a:extLst>
              <a:ext uri="{FF2B5EF4-FFF2-40B4-BE49-F238E27FC236}">
                <a16:creationId xmlns:a16="http://schemas.microsoft.com/office/drawing/2014/main" id="{AE25FBA2-7DFE-417C-B286-62029D3FB1A9}"/>
              </a:ext>
            </a:extLst>
          </p:cNvPr>
          <p:cNvSpPr txBox="1">
            <a:spLocks/>
          </p:cNvSpPr>
          <p:nvPr/>
        </p:nvSpPr>
        <p:spPr>
          <a:xfrm>
            <a:off x="6505405" y="3647810"/>
            <a:ext cx="3695206" cy="27699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feel</a:t>
            </a:r>
            <a:endParaRPr lang="en-GB" sz="4000" b="1" dirty="0"/>
          </a:p>
        </p:txBody>
      </p:sp>
      <p:cxnSp>
        <p:nvCxnSpPr>
          <p:cNvPr id="34" name="Straight Connector 33" descr="decorative element">
            <a:extLst>
              <a:ext uri="{FF2B5EF4-FFF2-40B4-BE49-F238E27FC236}">
                <a16:creationId xmlns:a16="http://schemas.microsoft.com/office/drawing/2014/main" id="{753FE492-329E-461C-8095-69FA2735A645}"/>
              </a:ext>
            </a:extLst>
          </p:cNvPr>
          <p:cNvCxnSpPr/>
          <p:nvPr/>
        </p:nvCxnSpPr>
        <p:spPr>
          <a:xfrm>
            <a:off x="642038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79">
            <a:extLst>
              <a:ext uri="{FF2B5EF4-FFF2-40B4-BE49-F238E27FC236}">
                <a16:creationId xmlns:a16="http://schemas.microsoft.com/office/drawing/2014/main" id="{EAFAA6DB-DDCF-4B8D-8840-86F2695397E2}"/>
              </a:ext>
            </a:extLst>
          </p:cNvPr>
          <p:cNvSpPr txBox="1">
            <a:spLocks/>
          </p:cNvSpPr>
          <p:nvPr/>
        </p:nvSpPr>
        <p:spPr>
          <a:xfrm>
            <a:off x="6490192" y="4448647"/>
            <a:ext cx="3695206" cy="27699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think</a:t>
            </a:r>
            <a:endParaRPr lang="en-GB" sz="4000" b="1" dirty="0"/>
          </a:p>
        </p:txBody>
      </p:sp>
      <p:sp>
        <p:nvSpPr>
          <p:cNvPr id="37" name="Text Placeholder 79">
            <a:extLst>
              <a:ext uri="{FF2B5EF4-FFF2-40B4-BE49-F238E27FC236}">
                <a16:creationId xmlns:a16="http://schemas.microsoft.com/office/drawing/2014/main" id="{8CDFEBD8-B8D8-4D5E-B081-0DE111C8AE75}"/>
              </a:ext>
            </a:extLst>
          </p:cNvPr>
          <p:cNvSpPr txBox="1">
            <a:spLocks/>
          </p:cNvSpPr>
          <p:nvPr/>
        </p:nvSpPr>
        <p:spPr>
          <a:xfrm>
            <a:off x="6505405" y="5169043"/>
            <a:ext cx="3695206" cy="27699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believe</a:t>
            </a:r>
            <a:endParaRPr lang="en-GB" sz="4000" b="1" dirty="0"/>
          </a:p>
        </p:txBody>
      </p:sp>
      <p:cxnSp>
        <p:nvCxnSpPr>
          <p:cNvPr id="38" name="Straight Connector 37" descr="decorative element">
            <a:extLst>
              <a:ext uri="{FF2B5EF4-FFF2-40B4-BE49-F238E27FC236}">
                <a16:creationId xmlns:a16="http://schemas.microsoft.com/office/drawing/2014/main" id="{022E2C0D-AEC4-4A18-BF42-5BAF9DA6A660}"/>
              </a:ext>
            </a:extLst>
          </p:cNvPr>
          <p:cNvCxnSpPr/>
          <p:nvPr/>
        </p:nvCxnSpPr>
        <p:spPr>
          <a:xfrm>
            <a:off x="642038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2FB1683C-A9E9-4E79-9E2B-8EF5E03FC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70227">
            <a:off x="8121904" y="999174"/>
            <a:ext cx="2736502" cy="17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boys overlooking the side of a bridge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8026" y="0"/>
            <a:ext cx="12540210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8956C6-58B8-4092-BEFD-0A3483249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002" y="815781"/>
            <a:ext cx="7000501" cy="6042219"/>
          </a:xfrm>
          <a:prstGeom prst="rect">
            <a:avLst/>
          </a:prstGeom>
        </p:spPr>
      </p:pic>
      <p:pic>
        <p:nvPicPr>
          <p:cNvPr id="40" name="Content Placeholder 79" descr="Open Book">
            <a:extLst>
              <a:ext uri="{FF2B5EF4-FFF2-40B4-BE49-F238E27FC236}">
                <a16:creationId xmlns:a16="http://schemas.microsoft.com/office/drawing/2014/main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962" y="1082358"/>
            <a:ext cx="887186" cy="889984"/>
          </a:xfrm>
        </p:spPr>
      </p:pic>
      <p:grpSp>
        <p:nvGrpSpPr>
          <p:cNvPr id="7" name="Group 6" descr="decorative element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 descr="decorative element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11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62FA3-1651-4E57-B00A-ABAC1560E80D}"/>
              </a:ext>
            </a:extLst>
          </p:cNvPr>
          <p:cNvSpPr txBox="1"/>
          <p:nvPr/>
        </p:nvSpPr>
        <p:spPr>
          <a:xfrm>
            <a:off x="3137001" y="98404"/>
            <a:ext cx="6991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highlight>
                  <a:srgbClr val="000000"/>
                </a:highlight>
                <a:latin typeface="Arial Black" panose="020B0A04020102020204" pitchFamily="34" charset="0"/>
              </a:rPr>
              <a:t>In your reading, when you want to write or                                        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2EAD5D-D02E-430D-838D-884676ACB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38" y="2391839"/>
            <a:ext cx="20193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room of red chairs in front of a window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4646" y="1969477"/>
            <a:ext cx="4379976" cy="3938954"/>
          </a:xfrm>
        </p:spPr>
        <p:txBody>
          <a:bodyPr/>
          <a:lstStyle/>
          <a:p>
            <a:r>
              <a:rPr lang="en-GB" sz="5000" dirty="0"/>
              <a:t>1. Which information is based on data and observation?</a:t>
            </a:r>
            <a:br>
              <a:rPr lang="en-GB" sz="5000" dirty="0"/>
            </a:br>
            <a:r>
              <a:rPr lang="en-GB" sz="5000" dirty="0"/>
              <a:t>2. Which data is unverifiable and subjective?</a:t>
            </a:r>
          </a:p>
        </p:txBody>
      </p:sp>
      <p:grpSp>
        <p:nvGrpSpPr>
          <p:cNvPr id="4" name="Group 3" descr="decorative element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CB84A3-8379-4D02-BE9B-6DEDCB8AA167}"/>
              </a:ext>
            </a:extLst>
          </p:cNvPr>
          <p:cNvSpPr txBox="1"/>
          <p:nvPr/>
        </p:nvSpPr>
        <p:spPr>
          <a:xfrm>
            <a:off x="71091" y="1969477"/>
            <a:ext cx="5982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30°C outside</a:t>
            </a:r>
          </a:p>
          <a:p>
            <a:pPr marL="914400" indent="-914400">
              <a:buAutoNum type="arabi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hot outside</a:t>
            </a:r>
          </a:p>
        </p:txBody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 22" descr="decorative element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4" name="Title 33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3" y="689113"/>
            <a:ext cx="3723821" cy="4764156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Ecks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students earned an average grade of 95.</a:t>
            </a:r>
            <a:b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Prof. Bee’s students earned an average of 85.</a:t>
            </a:r>
            <a:b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Prof.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Ecks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better instructor.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8A6F5-3969-40CF-AF98-58DA4918F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33" y="331304"/>
            <a:ext cx="7689911" cy="57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 descr="decorative element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31" name="Title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69" y="558390"/>
            <a:ext cx="11571181" cy="3683827"/>
          </a:xfrm>
        </p:spPr>
        <p:txBody>
          <a:bodyPr/>
          <a:lstStyle/>
          <a:p>
            <a:r>
              <a:rPr lang="en-GB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study, researchers found that two-thirds of college senior failed a high-school grammar test. This points to the poor state of higher education in the united states.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79" y="4553291"/>
            <a:ext cx="8597035" cy="1822108"/>
          </a:xfrm>
        </p:spPr>
        <p:txBody>
          <a:bodyPr/>
          <a:lstStyle/>
          <a:p>
            <a:r>
              <a:rPr lang="en-GB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is fact? Which one is opinion?</a:t>
            </a: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  <a:endParaRPr lang="en-GB" dirty="0"/>
          </a:p>
        </p:txBody>
      </p:sp>
      <p:grpSp>
        <p:nvGrpSpPr>
          <p:cNvPr id="23" name="Group 22" descr="decorative element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F643A0E-9279-4E09-827E-1C2D5EAF2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9" y="0"/>
            <a:ext cx="7068049" cy="68516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4B058E-5623-407D-9B04-3AC04BA4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488" y="235226"/>
            <a:ext cx="4350603" cy="6165803"/>
          </a:xfrm>
        </p:spPr>
        <p:txBody>
          <a:bodyPr/>
          <a:lstStyle/>
          <a:p>
            <a:pPr algn="ctr"/>
            <a:br>
              <a:rPr lang="en-GB" sz="5400" dirty="0"/>
            </a:br>
            <a:br>
              <a:rPr lang="en-GB" sz="5400" dirty="0"/>
            </a:br>
            <a:r>
              <a:rPr lang="en-GB" sz="4800" dirty="0">
                <a:solidFill>
                  <a:schemeClr val="tx1"/>
                </a:solidFill>
              </a:rPr>
              <a:t>When information is presented as a </a:t>
            </a:r>
            <a:r>
              <a:rPr lang="en-GB" sz="4800" b="1" dirty="0">
                <a:solidFill>
                  <a:schemeClr val="tx1"/>
                </a:solidFill>
              </a:rPr>
              <a:t>fact</a:t>
            </a:r>
            <a:r>
              <a:rPr lang="en-GB" sz="4800" dirty="0">
                <a:solidFill>
                  <a:schemeClr val="tx1"/>
                </a:solidFill>
              </a:rPr>
              <a:t>, it is </a:t>
            </a:r>
            <a:r>
              <a:rPr lang="en-GB" sz="4800" b="1" dirty="0">
                <a:solidFill>
                  <a:schemeClr val="tx1"/>
                </a:solidFill>
              </a:rPr>
              <a:t>verifiable</a:t>
            </a:r>
            <a:r>
              <a:rPr lang="en-GB" sz="4800" dirty="0">
                <a:solidFill>
                  <a:schemeClr val="tx1"/>
                </a:solidFill>
              </a:rPr>
              <a:t> and </a:t>
            </a:r>
            <a:r>
              <a:rPr lang="en-GB" sz="4800" b="1" dirty="0">
                <a:solidFill>
                  <a:schemeClr val="tx1"/>
                </a:solidFill>
              </a:rPr>
              <a:t>objective</a:t>
            </a:r>
            <a:r>
              <a:rPr lang="en-GB" sz="4800" dirty="0">
                <a:solidFill>
                  <a:schemeClr val="tx1"/>
                </a:solidFill>
              </a:rPr>
              <a:t>-based on </a:t>
            </a:r>
            <a:r>
              <a:rPr lang="en-GB" sz="4800" b="1" dirty="0">
                <a:solidFill>
                  <a:schemeClr val="tx1"/>
                </a:solidFill>
              </a:rPr>
              <a:t>statistic</a:t>
            </a:r>
            <a:r>
              <a:rPr lang="en-GB" sz="4800" dirty="0">
                <a:solidFill>
                  <a:schemeClr val="tx1"/>
                </a:solidFill>
              </a:rPr>
              <a:t>, </a:t>
            </a:r>
            <a:r>
              <a:rPr lang="en-GB" sz="4800" b="1" dirty="0">
                <a:solidFill>
                  <a:schemeClr val="tx1"/>
                </a:solidFill>
              </a:rPr>
              <a:t>data</a:t>
            </a:r>
            <a:r>
              <a:rPr lang="en-GB" sz="4800" dirty="0">
                <a:solidFill>
                  <a:schemeClr val="tx1"/>
                </a:solidFill>
              </a:rPr>
              <a:t>, and </a:t>
            </a:r>
            <a:r>
              <a:rPr lang="en-GB" sz="4800" b="1" dirty="0">
                <a:solidFill>
                  <a:schemeClr val="tx1"/>
                </a:solidFill>
              </a:rPr>
              <a:t>observation</a:t>
            </a:r>
            <a:r>
              <a:rPr lang="en-GB" sz="4800" dirty="0">
                <a:solidFill>
                  <a:schemeClr val="tx1"/>
                </a:solidFill>
              </a:rPr>
              <a:t>. 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  <a:endParaRPr lang="en-GB" dirty="0"/>
          </a:p>
        </p:txBody>
      </p:sp>
      <p:grpSp>
        <p:nvGrpSpPr>
          <p:cNvPr id="23" name="Group 22" descr="decorative element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594B058E-5623-407D-9B04-3AC04BA4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56591"/>
            <a:ext cx="4059055" cy="6216454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 refers to a personal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how someone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feels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agree or disagree on something but you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prove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1620E-34B5-47F4-B804-D72E5583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88" y="0"/>
            <a:ext cx="7601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7976" y="1083636"/>
            <a:ext cx="9270023" cy="477790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earth goes around the sun.</a:t>
            </a:r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endParaRPr lang="en-US" sz="5000" dirty="0"/>
          </a:p>
          <a:p>
            <a:pPr marL="0" indent="0" algn="ctr">
              <a:buNone/>
            </a:pPr>
            <a:r>
              <a:rPr lang="en-US" sz="5000" dirty="0"/>
              <a:t>As far as we know, yes!</a:t>
            </a:r>
          </a:p>
          <a:p>
            <a:pPr marL="0" indent="0" algn="ctr">
              <a:buNone/>
            </a:pPr>
            <a:r>
              <a:rPr lang="en-US" sz="5000" dirty="0"/>
              <a:t>Meaning that fact can also be changed one day! </a:t>
            </a:r>
            <a:endParaRPr lang="en-GB" sz="5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52639"/>
            <a:ext cx="10815864" cy="830997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this!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52639"/>
            <a:ext cx="666079" cy="624499"/>
          </a:xfrm>
        </p:spPr>
      </p:pic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7C8305D-2ECD-4C91-9D2E-3FF75ED41EF6}"/>
              </a:ext>
            </a:extLst>
          </p:cNvPr>
          <p:cNvSpPr txBox="1">
            <a:spLocks/>
          </p:cNvSpPr>
          <p:nvPr/>
        </p:nvSpPr>
        <p:spPr>
          <a:xfrm>
            <a:off x="4232239" y="2004214"/>
            <a:ext cx="935916" cy="49858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highlight>
                  <a:srgbClr val="000000"/>
                </a:highlight>
              </a:rPr>
              <a:t>Fact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7989675F-D83F-4C09-B43F-804D918F03A6}"/>
              </a:ext>
            </a:extLst>
          </p:cNvPr>
          <p:cNvSpPr txBox="1">
            <a:spLocks/>
          </p:cNvSpPr>
          <p:nvPr/>
        </p:nvSpPr>
        <p:spPr>
          <a:xfrm>
            <a:off x="6630745" y="2007947"/>
            <a:ext cx="1695673" cy="49858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highlight>
                  <a:srgbClr val="000000"/>
                </a:highlight>
              </a:rPr>
              <a:t>Opinion</a:t>
            </a:r>
          </a:p>
        </p:txBody>
      </p:sp>
    </p:spTree>
    <p:extLst>
      <p:ext uri="{BB962C8B-B14F-4D97-AF65-F5344CB8AC3E}">
        <p14:creationId xmlns:p14="http://schemas.microsoft.com/office/powerpoint/2010/main" val="10316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8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D70A4-51D1-4F82-9B13-C54938A47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34" y="2482234"/>
            <a:ext cx="3700566" cy="3433698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568" y="2144508"/>
            <a:ext cx="7814927" cy="430269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Corbel" panose="020B0503020204020204" pitchFamily="34" charset="0"/>
                <a:cs typeface="Times New Roman" panose="02020603050405020304" pitchFamily="18" charset="0"/>
              </a:rPr>
              <a:t>Help you develop your </a:t>
            </a:r>
            <a:r>
              <a:rPr lang="en-US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critical and analytical skills </a:t>
            </a:r>
            <a:r>
              <a:rPr lang="en-US" sz="3600" dirty="0">
                <a:latin typeface="Corbel" panose="020B0503020204020204" pitchFamily="34" charset="0"/>
                <a:cs typeface="Times New Roman" panose="02020603050405020304" pitchFamily="18" charset="0"/>
              </a:rPr>
              <a:t>in both your reading and your listening.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Corbel" panose="020B0503020204020204" pitchFamily="34" charset="0"/>
                <a:cs typeface="Times New Roman" panose="02020603050405020304" pitchFamily="18" charset="0"/>
              </a:rPr>
              <a:t>Help you to </a:t>
            </a:r>
            <a:r>
              <a:rPr lang="en-US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identify </a:t>
            </a:r>
            <a:r>
              <a:rPr lang="en-US" sz="3600" dirty="0">
                <a:latin typeface="Corbel" panose="020B0503020204020204" pitchFamily="34" charset="0"/>
                <a:cs typeface="Times New Roman" panose="02020603050405020304" pitchFamily="18" charset="0"/>
              </a:rPr>
              <a:t>what is </a:t>
            </a:r>
            <a:r>
              <a:rPr lang="en-US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true</a:t>
            </a:r>
            <a:r>
              <a:rPr lang="en-US" sz="3600" dirty="0">
                <a:latin typeface="Corbel" panose="020B0503020204020204" pitchFamily="34" charset="0"/>
                <a:cs typeface="Times New Roman" panose="02020603050405020304" pitchFamily="18" charset="0"/>
              </a:rPr>
              <a:t> and what is a </a:t>
            </a:r>
            <a:r>
              <a:rPr lang="en-US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belief</a:t>
            </a:r>
            <a:r>
              <a:rPr lang="en-US" sz="3600" dirty="0">
                <a:latin typeface="Corbel" panose="020B0503020204020204" pitchFamily="34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Corbel" panose="020B0503020204020204" pitchFamily="34" charset="0"/>
                <a:cs typeface="Times New Roman" panose="02020603050405020304" pitchFamily="18" charset="0"/>
              </a:rPr>
              <a:t>Help you present strong opinions (backed up by facts)</a:t>
            </a:r>
            <a:endParaRPr lang="en-GB" sz="36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876" y="1040811"/>
            <a:ext cx="966309" cy="966309"/>
          </a:xfrm>
        </p:spPr>
      </p:pic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5738" y="1244436"/>
            <a:ext cx="884279" cy="88427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92" y="356023"/>
            <a:ext cx="11304192" cy="933515"/>
          </a:xfrm>
        </p:spPr>
        <p:txBody>
          <a:bodyPr/>
          <a:lstStyle/>
          <a:p>
            <a:r>
              <a:rPr lang="en-US" sz="4000" dirty="0"/>
              <a:t>Why are facts and opinions so important?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oup of students throwing their graduation caps in the air at sunset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id="{340A7491-C312-4D36-BA63-6F859CD81D66}"/>
              </a:ext>
            </a:extLst>
          </p:cNvPr>
          <p:cNvSpPr/>
          <p:nvPr/>
        </p:nvSpPr>
        <p:spPr>
          <a:xfrm>
            <a:off x="-103498" y="11252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865" y="66617"/>
            <a:ext cx="11692184" cy="830997"/>
          </a:xfrm>
        </p:spPr>
        <p:txBody>
          <a:bodyPr/>
          <a:lstStyle/>
          <a:p>
            <a:r>
              <a:rPr lang="en-US" sz="3500" dirty="0">
                <a:cs typeface="Times New Roman" panose="02020603050405020304" pitchFamily="18" charset="0"/>
              </a:rPr>
              <a:t>The Language of Fact and Opinion: Signal words and phrases</a:t>
            </a:r>
            <a:endParaRPr lang="en-GB" sz="3500" dirty="0">
              <a:cs typeface="Times New Roman" panose="02020603050405020304" pitchFamily="18" charset="0"/>
            </a:endParaRPr>
          </a:p>
        </p:txBody>
      </p:sp>
      <p:grpSp>
        <p:nvGrpSpPr>
          <p:cNvPr id="7" name="Group 6" descr="decorative element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 descr="decorative element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9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2983" y="925515"/>
            <a:ext cx="9288630" cy="2719269"/>
          </a:xfrm>
        </p:spPr>
        <p:txBody>
          <a:bodyPr/>
          <a:lstStyle/>
          <a:p>
            <a:r>
              <a:rPr lang="en-US" sz="3000" dirty="0">
                <a:latin typeface="Corbel" panose="020B0503020204020204" pitchFamily="34" charset="0"/>
                <a:cs typeface="Times New Roman" panose="02020603050405020304" pitchFamily="18" charset="0"/>
              </a:rPr>
              <a:t>The experiment has </a:t>
            </a:r>
            <a:r>
              <a:rPr lang="en-US" sz="3000" b="1" dirty="0">
                <a:latin typeface="Corbel" panose="020B0503020204020204" pitchFamily="34" charset="0"/>
                <a:cs typeface="Times New Roman" panose="02020603050405020304" pitchFamily="18" charset="0"/>
              </a:rPr>
              <a:t>demonstrated</a:t>
            </a:r>
            <a:r>
              <a:rPr lang="en-US" sz="3000" dirty="0">
                <a:latin typeface="Corbel" panose="020B0503020204020204" pitchFamily="34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000" b="1" dirty="0">
                <a:latin typeface="Corbel" panose="020B0503020204020204" pitchFamily="34" charset="0"/>
                <a:cs typeface="Times New Roman" panose="02020603050405020304" pitchFamily="18" charset="0"/>
              </a:rPr>
              <a:t>According to</a:t>
            </a:r>
            <a:r>
              <a:rPr lang="en-US" sz="3000" dirty="0">
                <a:latin typeface="Corbel" panose="020B0503020204020204" pitchFamily="34" charset="0"/>
                <a:cs typeface="Times New Roman" panose="02020603050405020304" pitchFamily="18" charset="0"/>
              </a:rPr>
              <a:t> the findings, </a:t>
            </a:r>
            <a:r>
              <a:rPr lang="en-US" sz="3000" b="1" dirty="0">
                <a:latin typeface="Corbel" panose="020B0503020204020204" pitchFamily="34" charset="0"/>
                <a:cs typeface="Times New Roman" panose="02020603050405020304" pitchFamily="18" charset="0"/>
              </a:rPr>
              <a:t>it is clear</a:t>
            </a:r>
            <a:r>
              <a:rPr lang="en-US" sz="3000" dirty="0">
                <a:latin typeface="Corbel" panose="020B0503020204020204" pitchFamily="34" charset="0"/>
                <a:cs typeface="Times New Roman" panose="02020603050405020304" pitchFamily="18" charset="0"/>
              </a:rPr>
              <a:t> that…</a:t>
            </a:r>
          </a:p>
          <a:p>
            <a:r>
              <a:rPr lang="en-US" sz="3000" dirty="0">
                <a:latin typeface="Corbel" panose="020B0503020204020204" pitchFamily="34" charset="0"/>
                <a:cs typeface="Times New Roman" panose="02020603050405020304" pitchFamily="18" charset="0"/>
              </a:rPr>
              <a:t>The results </a:t>
            </a:r>
            <a:r>
              <a:rPr lang="en-US" sz="3000" b="1" dirty="0">
                <a:latin typeface="Corbel" panose="020B0503020204020204" pitchFamily="34" charset="0"/>
                <a:cs typeface="Times New Roman" panose="02020603050405020304" pitchFamily="18" charset="0"/>
              </a:rPr>
              <a:t>confirm</a:t>
            </a:r>
            <a:r>
              <a:rPr lang="en-US" sz="3000" dirty="0">
                <a:latin typeface="Corbel" panose="020B0503020204020204" pitchFamily="34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000" dirty="0">
                <a:latin typeface="Corbel" panose="020B0503020204020204" pitchFamily="34" charset="0"/>
                <a:cs typeface="Times New Roman" panose="02020603050405020304" pitchFamily="18" charset="0"/>
              </a:rPr>
              <a:t>The data firmly indicates…</a:t>
            </a:r>
          </a:p>
          <a:p>
            <a:r>
              <a:rPr lang="en-US" sz="3000" dirty="0">
                <a:latin typeface="Corbel" panose="020B0503020204020204" pitchFamily="34" charset="0"/>
                <a:cs typeface="Times New Roman" panose="02020603050405020304" pitchFamily="18" charset="0"/>
              </a:rPr>
              <a:t>Researchers have </a:t>
            </a:r>
            <a:r>
              <a:rPr lang="en-US" sz="3000" b="1" dirty="0">
                <a:latin typeface="Corbel" panose="020B0503020204020204" pitchFamily="34" charset="0"/>
                <a:cs typeface="Times New Roman" panose="02020603050405020304" pitchFamily="18" charset="0"/>
              </a:rPr>
              <a:t>recently discovered</a:t>
            </a:r>
            <a:r>
              <a:rPr lang="en-US" sz="3000" dirty="0">
                <a:latin typeface="Corbel" panose="020B0503020204020204" pitchFamily="34" charset="0"/>
                <a:cs typeface="Times New Roman" panose="02020603050405020304" pitchFamily="18" charset="0"/>
              </a:rPr>
              <a:t>…</a:t>
            </a:r>
          </a:p>
          <a:p>
            <a:endParaRPr lang="en-GB" sz="3000" dirty="0">
              <a:latin typeface="Corbel" panose="020B0503020204020204" pitchFamily="34" charset="0"/>
            </a:endParaRPr>
          </a:p>
        </p:txBody>
      </p:sp>
      <p:pic>
        <p:nvPicPr>
          <p:cNvPr id="80" name="Content Placeholder 79" descr="Open Book">
            <a:extLst>
              <a:ext uri="{FF2B5EF4-FFF2-40B4-BE49-F238E27FC236}">
                <a16:creationId xmlns:a16="http://schemas.microsoft.com/office/drawing/2014/main" id="{1198805C-69FE-4129-96D0-B3F35CB641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899" y="1651992"/>
            <a:ext cx="547688" cy="547688"/>
          </a:xfr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8793" y="4023940"/>
            <a:ext cx="9307251" cy="2301614"/>
          </a:xfrm>
        </p:spPr>
        <p:txBody>
          <a:bodyPr/>
          <a:lstStyle/>
          <a:p>
            <a:r>
              <a:rPr lang="en-US" sz="3500" dirty="0">
                <a:latin typeface="Corbel" panose="020B0503020204020204" pitchFamily="34" charset="0"/>
                <a:cs typeface="Times New Roman" panose="02020603050405020304" pitchFamily="18" charset="0"/>
              </a:rPr>
              <a:t> He </a:t>
            </a:r>
            <a:r>
              <a:rPr lang="en-US" sz="3500" b="1" i="1" dirty="0">
                <a:latin typeface="Corbel" panose="020B0503020204020204" pitchFamily="34" charset="0"/>
                <a:cs typeface="Times New Roman" panose="02020603050405020304" pitchFamily="18" charset="0"/>
              </a:rPr>
              <a:t>claimed</a:t>
            </a:r>
            <a:r>
              <a:rPr lang="en-US" sz="3500" dirty="0">
                <a:latin typeface="Corbel" panose="020B0503020204020204" pitchFamily="34" charset="0"/>
                <a:cs typeface="Times New Roman" panose="02020603050405020304" pitchFamily="18" charset="0"/>
              </a:rPr>
              <a:t> that…</a:t>
            </a:r>
          </a:p>
          <a:p>
            <a:r>
              <a:rPr lang="en-US" sz="3500" dirty="0">
                <a:latin typeface="Corbel" panose="020B0503020204020204" pitchFamily="34" charset="0"/>
                <a:cs typeface="Times New Roman" panose="02020603050405020304" pitchFamily="18" charset="0"/>
              </a:rPr>
              <a:t> It is the officer’s </a:t>
            </a:r>
            <a:r>
              <a:rPr lang="en-US" sz="3500" b="1" i="1" dirty="0">
                <a:latin typeface="Corbel" panose="020B0503020204020204" pitchFamily="34" charset="0"/>
                <a:cs typeface="Times New Roman" panose="02020603050405020304" pitchFamily="18" charset="0"/>
              </a:rPr>
              <a:t>view</a:t>
            </a:r>
            <a:r>
              <a:rPr lang="en-US" sz="3500" dirty="0">
                <a:latin typeface="Corbel" panose="020B0503020204020204" pitchFamily="34" charset="0"/>
                <a:cs typeface="Times New Roman" panose="02020603050405020304" pitchFamily="18" charset="0"/>
              </a:rPr>
              <a:t> that…</a:t>
            </a:r>
          </a:p>
          <a:p>
            <a:r>
              <a:rPr lang="en-US" sz="3500" dirty="0">
                <a:latin typeface="Corbel" panose="020B0503020204020204" pitchFamily="34" charset="0"/>
                <a:cs typeface="Times New Roman" panose="02020603050405020304" pitchFamily="18" charset="0"/>
              </a:rPr>
              <a:t> The report </a:t>
            </a:r>
            <a:r>
              <a:rPr lang="en-US" sz="3500" b="1" i="1" dirty="0">
                <a:latin typeface="Corbel" panose="020B0503020204020204" pitchFamily="34" charset="0"/>
                <a:cs typeface="Times New Roman" panose="02020603050405020304" pitchFamily="18" charset="0"/>
              </a:rPr>
              <a:t>argues</a:t>
            </a:r>
            <a:r>
              <a:rPr lang="en-US" sz="3500" dirty="0">
                <a:latin typeface="Corbel" panose="020B0503020204020204" pitchFamily="34" charset="0"/>
                <a:cs typeface="Times New Roman" panose="02020603050405020304" pitchFamily="18" charset="0"/>
              </a:rPr>
              <a:t> that…</a:t>
            </a:r>
          </a:p>
          <a:p>
            <a:r>
              <a:rPr lang="en-US" sz="3500" dirty="0">
                <a:latin typeface="Corbel" panose="020B0503020204020204" pitchFamily="34" charset="0"/>
                <a:cs typeface="Times New Roman" panose="02020603050405020304" pitchFamily="18" charset="0"/>
              </a:rPr>
              <a:t> Many scientists </a:t>
            </a:r>
            <a:r>
              <a:rPr lang="en-US" sz="3500" b="1" i="1" dirty="0">
                <a:latin typeface="Corbel" panose="020B0503020204020204" pitchFamily="34" charset="0"/>
                <a:cs typeface="Times New Roman" panose="02020603050405020304" pitchFamily="18" charset="0"/>
              </a:rPr>
              <a:t>suspect</a:t>
            </a:r>
            <a:r>
              <a:rPr lang="en-US" sz="3500" dirty="0">
                <a:latin typeface="Corbel" panose="020B0503020204020204" pitchFamily="34" charset="0"/>
                <a:cs typeface="Times New Roman" panose="02020603050405020304" pitchFamily="18" charset="0"/>
              </a:rPr>
              <a:t> that…</a:t>
            </a:r>
          </a:p>
          <a:p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95" name="Content Placeholder 94" descr="Microscope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188" y="4468037"/>
            <a:ext cx="547688" cy="547688"/>
          </a:xfrm>
        </p:spPr>
      </p:pic>
      <p:cxnSp>
        <p:nvCxnSpPr>
          <p:cNvPr id="65" name="Straight Connector 64" descr="decorative element">
            <a:extLst>
              <a:ext uri="{FF2B5EF4-FFF2-40B4-BE49-F238E27FC236}">
                <a16:creationId xmlns:a16="http://schemas.microsoft.com/office/drawing/2014/main" id="{A4132B5C-BDF2-4C9A-B21E-BDD2CD03A542}"/>
              </a:ext>
            </a:extLst>
          </p:cNvPr>
          <p:cNvCxnSpPr/>
          <p:nvPr/>
        </p:nvCxnSpPr>
        <p:spPr>
          <a:xfrm>
            <a:off x="2080210" y="3553688"/>
            <a:ext cx="749808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DAD1596-DDF1-4027-A0AC-7FB9F93E4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936" y="1405671"/>
            <a:ext cx="2011150" cy="1080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1DD677-676D-40A2-9B48-E70A71C27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9748" y="4281230"/>
            <a:ext cx="2011151" cy="11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Template_CA - v3" id="{05BEC7B3-9C4F-4697-9BCB-CF8E9EC8EB39}" vid="{BBA0308C-16F9-454C-BD0F-1B17E2C0FD4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6dc4bcd6-49db-4c07-9060-8acfc67cef9f"/>
    <ds:schemaRef ds:uri="http://purl.org/dc/terms/"/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246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 Light</vt:lpstr>
      <vt:lpstr>Corbel</vt:lpstr>
      <vt:lpstr>Times New Roman</vt:lpstr>
      <vt:lpstr>Office Theme</vt:lpstr>
      <vt:lpstr>Facts or Opinion</vt:lpstr>
      <vt:lpstr>1. Which information is based on data and observation? 2. Which data is unverifiable and subjective?</vt:lpstr>
      <vt:lpstr>1. Prof. Ecks’ students earned an average grade of 95. 2. Prof. Bee’s students earned an average of 85. 3. Prof. Ecks is a better instructor.</vt:lpstr>
      <vt:lpstr>In a study, researchers found that two-thirds of college senior failed a high-school grammar test. This points to the poor state of higher education in the united states. </vt:lpstr>
      <vt:lpstr>  When information is presented as a fact, it is verifiable and objective-based on statistic, data, and observation.  </vt:lpstr>
      <vt:lpstr>Opinion refers to a personal belief, how someone feels.   You may agree or disagree on something but you cannot prove it.</vt:lpstr>
      <vt:lpstr>Try this!</vt:lpstr>
      <vt:lpstr>Why are facts and opinions so important?</vt:lpstr>
      <vt:lpstr>The Language of Fact and Opinion: Signal words and phrases</vt:lpstr>
      <vt:lpstr>What about?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2019-01-31T07:41:54Z</dcterms:created>
  <dcterms:modified xsi:type="dcterms:W3CDTF">2019-02-01T08:49:17Z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