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66" r:id="rId4"/>
    <p:sldId id="267" r:id="rId5"/>
    <p:sldId id="270" r:id="rId6"/>
    <p:sldId id="269" r:id="rId7"/>
    <p:sldId id="268" r:id="rId8"/>
    <p:sldId id="258" r:id="rId9"/>
    <p:sldId id="272" r:id="rId10"/>
    <p:sldId id="273" r:id="rId11"/>
    <p:sldId id="277" r:id="rId12"/>
    <p:sldId id="278" r:id="rId13"/>
    <p:sldId id="279" r:id="rId14"/>
    <p:sldId id="274" r:id="rId15"/>
    <p:sldId id="280" r:id="rId16"/>
    <p:sldId id="282" r:id="rId17"/>
    <p:sldId id="283" r:id="rId18"/>
    <p:sldId id="284" r:id="rId19"/>
    <p:sldId id="285" r:id="rId20"/>
    <p:sldId id="264" r:id="rId21"/>
    <p:sldId id="257" r:id="rId22"/>
    <p:sldId id="286" r:id="rId23"/>
    <p:sldId id="262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2480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FD600-A2AA-B04C-A151-0B344D7BD9F5}" type="doc">
      <dgm:prSet loTypeId="urn:microsoft.com/office/officeart/2008/layout/VerticalCircle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75BE1D-3ED4-EE44-918C-1D5C9A059BDE}">
      <dgm:prSet phldrT="[Text]"/>
      <dgm:spPr/>
      <dgm:t>
        <a:bodyPr/>
        <a:lstStyle/>
        <a:p>
          <a:r>
            <a:rPr lang="en-US" dirty="0" smtClean="0"/>
            <a:t>Authorship</a:t>
          </a:r>
          <a:endParaRPr lang="en-US" dirty="0"/>
        </a:p>
      </dgm:t>
    </dgm:pt>
    <dgm:pt modelId="{A8B34CF7-3133-BA4D-A92D-10BA13D4E1D2}" type="parTrans" cxnId="{5992BB61-F7B3-3B4B-9633-4ADFAB82A85B}">
      <dgm:prSet/>
      <dgm:spPr/>
      <dgm:t>
        <a:bodyPr/>
        <a:lstStyle/>
        <a:p>
          <a:endParaRPr lang="en-US"/>
        </a:p>
      </dgm:t>
    </dgm:pt>
    <dgm:pt modelId="{60E25B43-72EF-CD4A-BB8E-F9711FF80EA2}" type="sibTrans" cxnId="{5992BB61-F7B3-3B4B-9633-4ADFAB82A85B}">
      <dgm:prSet/>
      <dgm:spPr/>
      <dgm:t>
        <a:bodyPr/>
        <a:lstStyle/>
        <a:p>
          <a:endParaRPr lang="en-US"/>
        </a:p>
      </dgm:t>
    </dgm:pt>
    <dgm:pt modelId="{AC63C8C2-7C7F-5146-8685-8429B5F3E9DC}">
      <dgm:prSet phldrT="[Text]"/>
      <dgm:spPr/>
      <dgm:t>
        <a:bodyPr/>
        <a:lstStyle/>
        <a:p>
          <a:r>
            <a:rPr lang="en-US" dirty="0" smtClean="0"/>
            <a:t>Format</a:t>
          </a:r>
          <a:endParaRPr lang="en-US" dirty="0"/>
        </a:p>
      </dgm:t>
    </dgm:pt>
    <dgm:pt modelId="{300A3ACF-4C12-CE4F-9473-C02B866E6938}" type="parTrans" cxnId="{38B25AAA-667F-A648-A29E-E38A3266D29B}">
      <dgm:prSet/>
      <dgm:spPr/>
      <dgm:t>
        <a:bodyPr/>
        <a:lstStyle/>
        <a:p>
          <a:endParaRPr lang="en-US"/>
        </a:p>
      </dgm:t>
    </dgm:pt>
    <dgm:pt modelId="{04E507A9-5D9F-BD48-903A-801996744BDD}" type="sibTrans" cxnId="{38B25AAA-667F-A648-A29E-E38A3266D29B}">
      <dgm:prSet/>
      <dgm:spPr/>
      <dgm:t>
        <a:bodyPr/>
        <a:lstStyle/>
        <a:p>
          <a:endParaRPr lang="en-US"/>
        </a:p>
      </dgm:t>
    </dgm:pt>
    <dgm:pt modelId="{9A87EC41-5B7E-7C4C-9A69-51296BE687DB}">
      <dgm:prSet phldrT="[Text]"/>
      <dgm:spPr/>
      <dgm:t>
        <a:bodyPr/>
        <a:lstStyle/>
        <a:p>
          <a:r>
            <a:rPr lang="en-US" dirty="0" smtClean="0"/>
            <a:t>Target Audience</a:t>
          </a:r>
          <a:endParaRPr lang="en-US" dirty="0"/>
        </a:p>
      </dgm:t>
    </dgm:pt>
    <dgm:pt modelId="{7C1412DD-0513-6046-8838-A9BF99AD873F}" type="parTrans" cxnId="{C50D1AC1-BBF6-2440-988D-C14C54427A37}">
      <dgm:prSet/>
      <dgm:spPr/>
      <dgm:t>
        <a:bodyPr/>
        <a:lstStyle/>
        <a:p>
          <a:endParaRPr lang="en-US"/>
        </a:p>
      </dgm:t>
    </dgm:pt>
    <dgm:pt modelId="{C204466A-69E3-7149-B0DE-FCDB892FB5C9}" type="sibTrans" cxnId="{C50D1AC1-BBF6-2440-988D-C14C54427A37}">
      <dgm:prSet/>
      <dgm:spPr/>
      <dgm:t>
        <a:bodyPr/>
        <a:lstStyle/>
        <a:p>
          <a:endParaRPr lang="en-US"/>
        </a:p>
      </dgm:t>
    </dgm:pt>
    <dgm:pt modelId="{33C30451-F9D7-434A-B1CE-7DF62AAC1B2B}">
      <dgm:prSet phldrT="[Text]"/>
      <dgm:spPr/>
      <dgm:t>
        <a:bodyPr/>
        <a:lstStyle/>
        <a:p>
          <a:r>
            <a:rPr lang="en-US" dirty="0" smtClean="0"/>
            <a:t>Content</a:t>
          </a:r>
          <a:endParaRPr lang="en-US" dirty="0"/>
        </a:p>
      </dgm:t>
    </dgm:pt>
    <dgm:pt modelId="{F4288AD5-FAD1-7548-BC12-804BA292098C}" type="parTrans" cxnId="{ACC3436F-BC88-C04E-8076-E647018FA49B}">
      <dgm:prSet/>
      <dgm:spPr/>
      <dgm:t>
        <a:bodyPr/>
        <a:lstStyle/>
        <a:p>
          <a:endParaRPr lang="en-US"/>
        </a:p>
      </dgm:t>
    </dgm:pt>
    <dgm:pt modelId="{FF00D2F4-22E5-ED42-8A3B-CFFF3DEFACD4}" type="sibTrans" cxnId="{ACC3436F-BC88-C04E-8076-E647018FA49B}">
      <dgm:prSet/>
      <dgm:spPr/>
      <dgm:t>
        <a:bodyPr/>
        <a:lstStyle/>
        <a:p>
          <a:endParaRPr lang="en-US"/>
        </a:p>
      </dgm:t>
    </dgm:pt>
    <dgm:pt modelId="{A9D00348-19EB-F341-971A-E6F339C4D237}">
      <dgm:prSet phldrT="[Text]"/>
      <dgm:spPr/>
      <dgm:t>
        <a:bodyPr/>
        <a:lstStyle/>
        <a:p>
          <a:r>
            <a:rPr lang="en-US" dirty="0" smtClean="0"/>
            <a:t>Purpose</a:t>
          </a:r>
          <a:endParaRPr lang="en-US" dirty="0"/>
        </a:p>
      </dgm:t>
    </dgm:pt>
    <dgm:pt modelId="{DD253C45-447C-624C-A57A-E066C2ADD285}" type="parTrans" cxnId="{12D084D6-7D51-5444-A7D0-130B43AD490D}">
      <dgm:prSet/>
      <dgm:spPr/>
      <dgm:t>
        <a:bodyPr/>
        <a:lstStyle/>
        <a:p>
          <a:endParaRPr lang="en-US"/>
        </a:p>
      </dgm:t>
    </dgm:pt>
    <dgm:pt modelId="{128C9413-1A76-3347-B0CB-C5CBDA8F06BE}" type="sibTrans" cxnId="{12D084D6-7D51-5444-A7D0-130B43AD490D}">
      <dgm:prSet/>
      <dgm:spPr/>
      <dgm:t>
        <a:bodyPr/>
        <a:lstStyle/>
        <a:p>
          <a:endParaRPr lang="en-US"/>
        </a:p>
      </dgm:t>
    </dgm:pt>
    <dgm:pt modelId="{8401D468-30AA-0548-AD9C-B6E9BD00123C}" type="pres">
      <dgm:prSet presAssocID="{9FEFD600-A2AA-B04C-A151-0B344D7BD9F5}" presName="Name0" presStyleCnt="0">
        <dgm:presLayoutVars>
          <dgm:dir/>
        </dgm:presLayoutVars>
      </dgm:prSet>
      <dgm:spPr/>
    </dgm:pt>
    <dgm:pt modelId="{589BB03E-68FB-E24D-BA07-C498B12A1ECE}" type="pres">
      <dgm:prSet presAssocID="{DA75BE1D-3ED4-EE44-918C-1D5C9A059BDE}" presName="noChildren" presStyleCnt="0"/>
      <dgm:spPr/>
    </dgm:pt>
    <dgm:pt modelId="{43C7A08A-815C-6143-A211-07950155DD2B}" type="pres">
      <dgm:prSet presAssocID="{DA75BE1D-3ED4-EE44-918C-1D5C9A059BDE}" presName="gap" presStyleCnt="0"/>
      <dgm:spPr/>
    </dgm:pt>
    <dgm:pt modelId="{2779A2B5-68B1-FA46-B35E-61DB4D2739EF}" type="pres">
      <dgm:prSet presAssocID="{DA75BE1D-3ED4-EE44-918C-1D5C9A059BDE}" presName="medCircle2" presStyleLbl="vennNode1" presStyleIdx="0" presStyleCnt="5"/>
      <dgm:spPr/>
    </dgm:pt>
    <dgm:pt modelId="{E195FCA3-4C9F-8C49-8ED9-9D70070CAE6F}" type="pres">
      <dgm:prSet presAssocID="{DA75BE1D-3ED4-EE44-918C-1D5C9A059BDE}" presName="txLvlOnly1" presStyleLbl="revTx" presStyleIdx="0" presStyleCnt="5"/>
      <dgm:spPr/>
      <dgm:t>
        <a:bodyPr/>
        <a:lstStyle/>
        <a:p>
          <a:endParaRPr lang="en-US"/>
        </a:p>
      </dgm:t>
    </dgm:pt>
    <dgm:pt modelId="{5670B945-A6B5-234A-9FA7-F464352F3C5A}" type="pres">
      <dgm:prSet presAssocID="{AC63C8C2-7C7F-5146-8685-8429B5F3E9DC}" presName="noChildren" presStyleCnt="0"/>
      <dgm:spPr/>
    </dgm:pt>
    <dgm:pt modelId="{41FAFBD7-8AB0-224B-AA9D-34B629846F82}" type="pres">
      <dgm:prSet presAssocID="{AC63C8C2-7C7F-5146-8685-8429B5F3E9DC}" presName="gap" presStyleCnt="0"/>
      <dgm:spPr/>
    </dgm:pt>
    <dgm:pt modelId="{1A0DABF3-4C8A-604C-80D5-88C0A23B903E}" type="pres">
      <dgm:prSet presAssocID="{AC63C8C2-7C7F-5146-8685-8429B5F3E9DC}" presName="medCircle2" presStyleLbl="vennNode1" presStyleIdx="1" presStyleCnt="5"/>
      <dgm:spPr/>
    </dgm:pt>
    <dgm:pt modelId="{96A636BE-9B5C-1D41-9B93-90DA9D74D92A}" type="pres">
      <dgm:prSet presAssocID="{AC63C8C2-7C7F-5146-8685-8429B5F3E9DC}" presName="txLvlOnly1" presStyleLbl="revTx" presStyleIdx="1" presStyleCnt="5"/>
      <dgm:spPr/>
    </dgm:pt>
    <dgm:pt modelId="{5806F406-B2F8-844B-8039-AE3732349268}" type="pres">
      <dgm:prSet presAssocID="{9A87EC41-5B7E-7C4C-9A69-51296BE687DB}" presName="noChildren" presStyleCnt="0"/>
      <dgm:spPr/>
    </dgm:pt>
    <dgm:pt modelId="{B847B5DD-04D5-7745-9256-B1821ADB06EB}" type="pres">
      <dgm:prSet presAssocID="{9A87EC41-5B7E-7C4C-9A69-51296BE687DB}" presName="gap" presStyleCnt="0"/>
      <dgm:spPr/>
    </dgm:pt>
    <dgm:pt modelId="{6D637CFB-79CF-014B-8350-4570853E49EE}" type="pres">
      <dgm:prSet presAssocID="{9A87EC41-5B7E-7C4C-9A69-51296BE687DB}" presName="medCircle2" presStyleLbl="vennNode1" presStyleIdx="2" presStyleCnt="5"/>
      <dgm:spPr/>
    </dgm:pt>
    <dgm:pt modelId="{0DB5DCCD-136C-C64E-9A60-A8096A1C1DA9}" type="pres">
      <dgm:prSet presAssocID="{9A87EC41-5B7E-7C4C-9A69-51296BE687DB}" presName="txLvlOnly1" presStyleLbl="revTx" presStyleIdx="2" presStyleCnt="5"/>
      <dgm:spPr/>
    </dgm:pt>
    <dgm:pt modelId="{98797302-F191-2940-ADE2-E805CB688419}" type="pres">
      <dgm:prSet presAssocID="{33C30451-F9D7-434A-B1CE-7DF62AAC1B2B}" presName="noChildren" presStyleCnt="0"/>
      <dgm:spPr/>
    </dgm:pt>
    <dgm:pt modelId="{530F55C8-C0E3-894E-9FFC-799A5408B578}" type="pres">
      <dgm:prSet presAssocID="{33C30451-F9D7-434A-B1CE-7DF62AAC1B2B}" presName="gap" presStyleCnt="0"/>
      <dgm:spPr/>
    </dgm:pt>
    <dgm:pt modelId="{9A953640-C414-3841-9BC4-F05039E1C89E}" type="pres">
      <dgm:prSet presAssocID="{33C30451-F9D7-434A-B1CE-7DF62AAC1B2B}" presName="medCircle2" presStyleLbl="vennNode1" presStyleIdx="3" presStyleCnt="5"/>
      <dgm:spPr/>
    </dgm:pt>
    <dgm:pt modelId="{20E808B8-C67A-B74E-8BF8-44DF43D167B0}" type="pres">
      <dgm:prSet presAssocID="{33C30451-F9D7-434A-B1CE-7DF62AAC1B2B}" presName="txLvlOnly1" presStyleLbl="revTx" presStyleIdx="3" presStyleCnt="5"/>
      <dgm:spPr/>
    </dgm:pt>
    <dgm:pt modelId="{CE05B75D-623D-204C-9E41-49BADB0E5667}" type="pres">
      <dgm:prSet presAssocID="{A9D00348-19EB-F341-971A-E6F339C4D237}" presName="noChildren" presStyleCnt="0"/>
      <dgm:spPr/>
    </dgm:pt>
    <dgm:pt modelId="{36F58F59-318A-AC4C-9BD0-D2529F147EAE}" type="pres">
      <dgm:prSet presAssocID="{A9D00348-19EB-F341-971A-E6F339C4D237}" presName="gap" presStyleCnt="0"/>
      <dgm:spPr/>
    </dgm:pt>
    <dgm:pt modelId="{E76A9436-7383-3343-9F6D-CB2E9149E92E}" type="pres">
      <dgm:prSet presAssocID="{A9D00348-19EB-F341-971A-E6F339C4D237}" presName="medCircle2" presStyleLbl="vennNode1" presStyleIdx="4" presStyleCnt="5"/>
      <dgm:spPr/>
    </dgm:pt>
    <dgm:pt modelId="{33C8438E-678E-3440-A5FA-0F5F0A86E6AD}" type="pres">
      <dgm:prSet presAssocID="{A9D00348-19EB-F341-971A-E6F339C4D237}" presName="txLvlOnly1" presStyleLbl="revTx" presStyleIdx="4" presStyleCnt="5"/>
      <dgm:spPr/>
    </dgm:pt>
  </dgm:ptLst>
  <dgm:cxnLst>
    <dgm:cxn modelId="{E427CC27-DD07-1844-9E4A-DF65BF772D69}" type="presOf" srcId="{DA75BE1D-3ED4-EE44-918C-1D5C9A059BDE}" destId="{E195FCA3-4C9F-8C49-8ED9-9D70070CAE6F}" srcOrd="0" destOrd="0" presId="urn:microsoft.com/office/officeart/2008/layout/VerticalCircleList"/>
    <dgm:cxn modelId="{904BB839-7A1E-104A-8DC9-C7AB1C67D8DE}" type="presOf" srcId="{A9D00348-19EB-F341-971A-E6F339C4D237}" destId="{33C8438E-678E-3440-A5FA-0F5F0A86E6AD}" srcOrd="0" destOrd="0" presId="urn:microsoft.com/office/officeart/2008/layout/VerticalCircleList"/>
    <dgm:cxn modelId="{BD56894C-F473-FF45-8D0D-209B4379324D}" type="presOf" srcId="{9A87EC41-5B7E-7C4C-9A69-51296BE687DB}" destId="{0DB5DCCD-136C-C64E-9A60-A8096A1C1DA9}" srcOrd="0" destOrd="0" presId="urn:microsoft.com/office/officeart/2008/layout/VerticalCircleList"/>
    <dgm:cxn modelId="{38B25AAA-667F-A648-A29E-E38A3266D29B}" srcId="{9FEFD600-A2AA-B04C-A151-0B344D7BD9F5}" destId="{AC63C8C2-7C7F-5146-8685-8429B5F3E9DC}" srcOrd="1" destOrd="0" parTransId="{300A3ACF-4C12-CE4F-9473-C02B866E6938}" sibTransId="{04E507A9-5D9F-BD48-903A-801996744BDD}"/>
    <dgm:cxn modelId="{AD0B22D0-7D11-9C4A-82C4-44137D5B0912}" type="presOf" srcId="{33C30451-F9D7-434A-B1CE-7DF62AAC1B2B}" destId="{20E808B8-C67A-B74E-8BF8-44DF43D167B0}" srcOrd="0" destOrd="0" presId="urn:microsoft.com/office/officeart/2008/layout/VerticalCircleList"/>
    <dgm:cxn modelId="{12D084D6-7D51-5444-A7D0-130B43AD490D}" srcId="{9FEFD600-A2AA-B04C-A151-0B344D7BD9F5}" destId="{A9D00348-19EB-F341-971A-E6F339C4D237}" srcOrd="4" destOrd="0" parTransId="{DD253C45-447C-624C-A57A-E066C2ADD285}" sibTransId="{128C9413-1A76-3347-B0CB-C5CBDA8F06BE}"/>
    <dgm:cxn modelId="{5992BB61-F7B3-3B4B-9633-4ADFAB82A85B}" srcId="{9FEFD600-A2AA-B04C-A151-0B344D7BD9F5}" destId="{DA75BE1D-3ED4-EE44-918C-1D5C9A059BDE}" srcOrd="0" destOrd="0" parTransId="{A8B34CF7-3133-BA4D-A92D-10BA13D4E1D2}" sibTransId="{60E25B43-72EF-CD4A-BB8E-F9711FF80EA2}"/>
    <dgm:cxn modelId="{DCB652B1-01B5-ED43-8098-8D81EA1076BD}" type="presOf" srcId="{AC63C8C2-7C7F-5146-8685-8429B5F3E9DC}" destId="{96A636BE-9B5C-1D41-9B93-90DA9D74D92A}" srcOrd="0" destOrd="0" presId="urn:microsoft.com/office/officeart/2008/layout/VerticalCircleList"/>
    <dgm:cxn modelId="{06D8ADC5-D9F2-D943-A39F-4227C39DD45D}" type="presOf" srcId="{9FEFD600-A2AA-B04C-A151-0B344D7BD9F5}" destId="{8401D468-30AA-0548-AD9C-B6E9BD00123C}" srcOrd="0" destOrd="0" presId="urn:microsoft.com/office/officeart/2008/layout/VerticalCircleList"/>
    <dgm:cxn modelId="{ACC3436F-BC88-C04E-8076-E647018FA49B}" srcId="{9FEFD600-A2AA-B04C-A151-0B344D7BD9F5}" destId="{33C30451-F9D7-434A-B1CE-7DF62AAC1B2B}" srcOrd="3" destOrd="0" parTransId="{F4288AD5-FAD1-7548-BC12-804BA292098C}" sibTransId="{FF00D2F4-22E5-ED42-8A3B-CFFF3DEFACD4}"/>
    <dgm:cxn modelId="{C50D1AC1-BBF6-2440-988D-C14C54427A37}" srcId="{9FEFD600-A2AA-B04C-A151-0B344D7BD9F5}" destId="{9A87EC41-5B7E-7C4C-9A69-51296BE687DB}" srcOrd="2" destOrd="0" parTransId="{7C1412DD-0513-6046-8838-A9BF99AD873F}" sibTransId="{C204466A-69E3-7149-B0DE-FCDB892FB5C9}"/>
    <dgm:cxn modelId="{7D7C7C17-AA6E-5842-AD78-52A3388F7250}" type="presParOf" srcId="{8401D468-30AA-0548-AD9C-B6E9BD00123C}" destId="{589BB03E-68FB-E24D-BA07-C498B12A1ECE}" srcOrd="0" destOrd="0" presId="urn:microsoft.com/office/officeart/2008/layout/VerticalCircleList"/>
    <dgm:cxn modelId="{F53E8326-5D13-2C47-86B3-B4E0D76634C9}" type="presParOf" srcId="{589BB03E-68FB-E24D-BA07-C498B12A1ECE}" destId="{43C7A08A-815C-6143-A211-07950155DD2B}" srcOrd="0" destOrd="0" presId="urn:microsoft.com/office/officeart/2008/layout/VerticalCircleList"/>
    <dgm:cxn modelId="{D4A8F0BB-C5DB-0948-83FE-A8C8602B7DA4}" type="presParOf" srcId="{589BB03E-68FB-E24D-BA07-C498B12A1ECE}" destId="{2779A2B5-68B1-FA46-B35E-61DB4D2739EF}" srcOrd="1" destOrd="0" presId="urn:microsoft.com/office/officeart/2008/layout/VerticalCircleList"/>
    <dgm:cxn modelId="{82023BFB-E4DD-BF4C-A7E1-DF010A783996}" type="presParOf" srcId="{589BB03E-68FB-E24D-BA07-C498B12A1ECE}" destId="{E195FCA3-4C9F-8C49-8ED9-9D70070CAE6F}" srcOrd="2" destOrd="0" presId="urn:microsoft.com/office/officeart/2008/layout/VerticalCircleList"/>
    <dgm:cxn modelId="{72039F32-55CA-AC47-8038-7558F76CD9CC}" type="presParOf" srcId="{8401D468-30AA-0548-AD9C-B6E9BD00123C}" destId="{5670B945-A6B5-234A-9FA7-F464352F3C5A}" srcOrd="1" destOrd="0" presId="urn:microsoft.com/office/officeart/2008/layout/VerticalCircleList"/>
    <dgm:cxn modelId="{FDEED253-8437-8B4F-9678-22C7F28E089D}" type="presParOf" srcId="{5670B945-A6B5-234A-9FA7-F464352F3C5A}" destId="{41FAFBD7-8AB0-224B-AA9D-34B629846F82}" srcOrd="0" destOrd="0" presId="urn:microsoft.com/office/officeart/2008/layout/VerticalCircleList"/>
    <dgm:cxn modelId="{963C14C5-F7BF-8E48-9FBD-5B1D80C30B38}" type="presParOf" srcId="{5670B945-A6B5-234A-9FA7-F464352F3C5A}" destId="{1A0DABF3-4C8A-604C-80D5-88C0A23B903E}" srcOrd="1" destOrd="0" presId="urn:microsoft.com/office/officeart/2008/layout/VerticalCircleList"/>
    <dgm:cxn modelId="{48DE6AED-61D5-E749-8B68-D46AC3007776}" type="presParOf" srcId="{5670B945-A6B5-234A-9FA7-F464352F3C5A}" destId="{96A636BE-9B5C-1D41-9B93-90DA9D74D92A}" srcOrd="2" destOrd="0" presId="urn:microsoft.com/office/officeart/2008/layout/VerticalCircleList"/>
    <dgm:cxn modelId="{1A6113FC-CC68-8C4C-A4BA-6B3CFFFBECB0}" type="presParOf" srcId="{8401D468-30AA-0548-AD9C-B6E9BD00123C}" destId="{5806F406-B2F8-844B-8039-AE3732349268}" srcOrd="2" destOrd="0" presId="urn:microsoft.com/office/officeart/2008/layout/VerticalCircleList"/>
    <dgm:cxn modelId="{2C751AC3-DFE9-8248-92FD-81ED9517A68E}" type="presParOf" srcId="{5806F406-B2F8-844B-8039-AE3732349268}" destId="{B847B5DD-04D5-7745-9256-B1821ADB06EB}" srcOrd="0" destOrd="0" presId="urn:microsoft.com/office/officeart/2008/layout/VerticalCircleList"/>
    <dgm:cxn modelId="{AE94BD3A-4B66-5547-89AE-2B8BC58FD7AC}" type="presParOf" srcId="{5806F406-B2F8-844B-8039-AE3732349268}" destId="{6D637CFB-79CF-014B-8350-4570853E49EE}" srcOrd="1" destOrd="0" presId="urn:microsoft.com/office/officeart/2008/layout/VerticalCircleList"/>
    <dgm:cxn modelId="{DD220738-C992-B64B-9135-34CD592E1572}" type="presParOf" srcId="{5806F406-B2F8-844B-8039-AE3732349268}" destId="{0DB5DCCD-136C-C64E-9A60-A8096A1C1DA9}" srcOrd="2" destOrd="0" presId="urn:microsoft.com/office/officeart/2008/layout/VerticalCircleList"/>
    <dgm:cxn modelId="{8A866483-2437-CA4E-A0E3-1497787FCE3D}" type="presParOf" srcId="{8401D468-30AA-0548-AD9C-B6E9BD00123C}" destId="{98797302-F191-2940-ADE2-E805CB688419}" srcOrd="3" destOrd="0" presId="urn:microsoft.com/office/officeart/2008/layout/VerticalCircleList"/>
    <dgm:cxn modelId="{EFA818AD-9253-294C-A588-D28E94C3FABA}" type="presParOf" srcId="{98797302-F191-2940-ADE2-E805CB688419}" destId="{530F55C8-C0E3-894E-9FFC-799A5408B578}" srcOrd="0" destOrd="0" presId="urn:microsoft.com/office/officeart/2008/layout/VerticalCircleList"/>
    <dgm:cxn modelId="{2B89855A-F660-734F-9222-668A42E32D72}" type="presParOf" srcId="{98797302-F191-2940-ADE2-E805CB688419}" destId="{9A953640-C414-3841-9BC4-F05039E1C89E}" srcOrd="1" destOrd="0" presId="urn:microsoft.com/office/officeart/2008/layout/VerticalCircleList"/>
    <dgm:cxn modelId="{9975DF2D-3D81-D641-A462-D4E50A45B1E6}" type="presParOf" srcId="{98797302-F191-2940-ADE2-E805CB688419}" destId="{20E808B8-C67A-B74E-8BF8-44DF43D167B0}" srcOrd="2" destOrd="0" presId="urn:microsoft.com/office/officeart/2008/layout/VerticalCircleList"/>
    <dgm:cxn modelId="{9D77C038-074C-D34A-87E2-BF709FE120C3}" type="presParOf" srcId="{8401D468-30AA-0548-AD9C-B6E9BD00123C}" destId="{CE05B75D-623D-204C-9E41-49BADB0E5667}" srcOrd="4" destOrd="0" presId="urn:microsoft.com/office/officeart/2008/layout/VerticalCircleList"/>
    <dgm:cxn modelId="{883A597B-44E4-FA4C-A628-E194D0D754F2}" type="presParOf" srcId="{CE05B75D-623D-204C-9E41-49BADB0E5667}" destId="{36F58F59-318A-AC4C-9BD0-D2529F147EAE}" srcOrd="0" destOrd="0" presId="urn:microsoft.com/office/officeart/2008/layout/VerticalCircleList"/>
    <dgm:cxn modelId="{7EAB86FA-3499-D949-9A19-76F9D3BD8166}" type="presParOf" srcId="{CE05B75D-623D-204C-9E41-49BADB0E5667}" destId="{E76A9436-7383-3343-9F6D-CB2E9149E92E}" srcOrd="1" destOrd="0" presId="urn:microsoft.com/office/officeart/2008/layout/VerticalCircleList"/>
    <dgm:cxn modelId="{D1D9ACE4-74D4-B540-BCB9-CAA3A7C1BFF3}" type="presParOf" srcId="{CE05B75D-623D-204C-9E41-49BADB0E5667}" destId="{33C8438E-678E-3440-A5FA-0F5F0A86E6A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9A2B5-68B1-FA46-B35E-61DB4D2739EF}">
      <dsp:nvSpPr>
        <dsp:cNvPr id="0" name=""/>
        <dsp:cNvSpPr/>
      </dsp:nvSpPr>
      <dsp:spPr>
        <a:xfrm>
          <a:off x="189902" y="208477"/>
          <a:ext cx="724281" cy="72428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95FCA3-4C9F-8C49-8ED9-9D70070CAE6F}">
      <dsp:nvSpPr>
        <dsp:cNvPr id="0" name=""/>
        <dsp:cNvSpPr/>
      </dsp:nvSpPr>
      <dsp:spPr>
        <a:xfrm>
          <a:off x="552043" y="208477"/>
          <a:ext cx="3864304" cy="724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Authorship</a:t>
          </a:r>
          <a:endParaRPr lang="en-US" sz="4300" kern="1200" dirty="0"/>
        </a:p>
      </dsp:txBody>
      <dsp:txXfrm>
        <a:off x="552043" y="208477"/>
        <a:ext cx="3864304" cy="724281"/>
      </dsp:txXfrm>
    </dsp:sp>
    <dsp:sp modelId="{1A0DABF3-4C8A-604C-80D5-88C0A23B903E}">
      <dsp:nvSpPr>
        <dsp:cNvPr id="0" name=""/>
        <dsp:cNvSpPr/>
      </dsp:nvSpPr>
      <dsp:spPr>
        <a:xfrm>
          <a:off x="189902" y="932758"/>
          <a:ext cx="724281" cy="72428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A636BE-9B5C-1D41-9B93-90DA9D74D92A}">
      <dsp:nvSpPr>
        <dsp:cNvPr id="0" name=""/>
        <dsp:cNvSpPr/>
      </dsp:nvSpPr>
      <dsp:spPr>
        <a:xfrm>
          <a:off x="552043" y="932758"/>
          <a:ext cx="3864304" cy="724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Format</a:t>
          </a:r>
          <a:endParaRPr lang="en-US" sz="4300" kern="1200" dirty="0"/>
        </a:p>
      </dsp:txBody>
      <dsp:txXfrm>
        <a:off x="552043" y="932758"/>
        <a:ext cx="3864304" cy="724281"/>
      </dsp:txXfrm>
    </dsp:sp>
    <dsp:sp modelId="{6D637CFB-79CF-014B-8350-4570853E49EE}">
      <dsp:nvSpPr>
        <dsp:cNvPr id="0" name=""/>
        <dsp:cNvSpPr/>
      </dsp:nvSpPr>
      <dsp:spPr>
        <a:xfrm>
          <a:off x="189902" y="1657039"/>
          <a:ext cx="724281" cy="72428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B5DCCD-136C-C64E-9A60-A8096A1C1DA9}">
      <dsp:nvSpPr>
        <dsp:cNvPr id="0" name=""/>
        <dsp:cNvSpPr/>
      </dsp:nvSpPr>
      <dsp:spPr>
        <a:xfrm>
          <a:off x="552043" y="1657039"/>
          <a:ext cx="3864304" cy="724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Target Audience</a:t>
          </a:r>
          <a:endParaRPr lang="en-US" sz="4300" kern="1200" dirty="0"/>
        </a:p>
      </dsp:txBody>
      <dsp:txXfrm>
        <a:off x="552043" y="1657039"/>
        <a:ext cx="3864304" cy="724281"/>
      </dsp:txXfrm>
    </dsp:sp>
    <dsp:sp modelId="{9A953640-C414-3841-9BC4-F05039E1C89E}">
      <dsp:nvSpPr>
        <dsp:cNvPr id="0" name=""/>
        <dsp:cNvSpPr/>
      </dsp:nvSpPr>
      <dsp:spPr>
        <a:xfrm>
          <a:off x="189902" y="2381321"/>
          <a:ext cx="724281" cy="72428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E808B8-C67A-B74E-8BF8-44DF43D167B0}">
      <dsp:nvSpPr>
        <dsp:cNvPr id="0" name=""/>
        <dsp:cNvSpPr/>
      </dsp:nvSpPr>
      <dsp:spPr>
        <a:xfrm>
          <a:off x="552043" y="2381321"/>
          <a:ext cx="3864304" cy="724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Content</a:t>
          </a:r>
          <a:endParaRPr lang="en-US" sz="4300" kern="1200" dirty="0"/>
        </a:p>
      </dsp:txBody>
      <dsp:txXfrm>
        <a:off x="552043" y="2381321"/>
        <a:ext cx="3864304" cy="724281"/>
      </dsp:txXfrm>
    </dsp:sp>
    <dsp:sp modelId="{E76A9436-7383-3343-9F6D-CB2E9149E92E}">
      <dsp:nvSpPr>
        <dsp:cNvPr id="0" name=""/>
        <dsp:cNvSpPr/>
      </dsp:nvSpPr>
      <dsp:spPr>
        <a:xfrm>
          <a:off x="189902" y="3105602"/>
          <a:ext cx="724281" cy="72428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C8438E-678E-3440-A5FA-0F5F0A86E6AD}">
      <dsp:nvSpPr>
        <dsp:cNvPr id="0" name=""/>
        <dsp:cNvSpPr/>
      </dsp:nvSpPr>
      <dsp:spPr>
        <a:xfrm>
          <a:off x="552043" y="3105602"/>
          <a:ext cx="3864304" cy="724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610" rIns="0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Purpose</a:t>
          </a:r>
          <a:endParaRPr lang="en-US" sz="4300" kern="1200" dirty="0"/>
        </a:p>
      </dsp:txBody>
      <dsp:txXfrm>
        <a:off x="552043" y="3105602"/>
        <a:ext cx="3864304" cy="724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E7A1D-4B6F-8E46-B858-CDDF0948133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7F72-D393-3041-BC4F-2E79B28C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D6DD2E-766A-AE47-86C8-FC084620BD7B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1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8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2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4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0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3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0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E1BF-7F3E-364E-9D2B-33D251A07D3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0ED81-591D-C046-B1DC-A916EFBFD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22" y="4944341"/>
            <a:ext cx="8458974" cy="8583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Integrating Media Literacy in </a:t>
            </a:r>
            <a:r>
              <a:rPr lang="en-US" b="1" dirty="0" smtClean="0"/>
              <a:t>ELT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sz="4000" dirty="0" err="1" smtClean="0"/>
              <a:t>Universitas</a:t>
            </a:r>
            <a:r>
              <a:rPr lang="en-US" sz="4000" dirty="0" smtClean="0"/>
              <a:t> </a:t>
            </a:r>
            <a:r>
              <a:rPr lang="en-US" sz="4000" dirty="0" err="1" smtClean="0"/>
              <a:t>Pelita</a:t>
            </a:r>
            <a:r>
              <a:rPr lang="en-US" sz="4000" dirty="0" smtClean="0"/>
              <a:t> </a:t>
            </a:r>
            <a:r>
              <a:rPr lang="en-US" sz="4000" dirty="0" err="1" smtClean="0"/>
              <a:t>Harapan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49" y="5984152"/>
            <a:ext cx="8079605" cy="7396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Sandra Sembel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09" y="6612480"/>
            <a:ext cx="8634787" cy="202031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64" y="45360"/>
            <a:ext cx="5919746" cy="44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4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64946"/>
            <a:ext cx="4149782" cy="436121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Three semesters – Accelerated semester</a:t>
            </a:r>
          </a:p>
          <a:p>
            <a:r>
              <a:rPr lang="en-US" sz="3600" dirty="0" smtClean="0"/>
              <a:t>Shorter semester—the same amount of learning hours</a:t>
            </a:r>
          </a:p>
          <a:p>
            <a:r>
              <a:rPr lang="en-US" sz="3600" dirty="0" smtClean="0"/>
              <a:t>Flipped classroom – media-rich learning strategies</a:t>
            </a:r>
            <a:endParaRPr lang="en-US" sz="3600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/>
          <a:srcRect l="20952" r="20952"/>
          <a:stretch>
            <a:fillRect/>
          </a:stretch>
        </p:blipFill>
        <p:spPr>
          <a:xfrm>
            <a:off x="4951431" y="1938708"/>
            <a:ext cx="3573640" cy="40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Calibri" charset="0"/>
              </a:rPr>
              <a:t>STEP 1: LEARNING</a:t>
            </a:r>
            <a:endParaRPr lang="id-ID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>
                <a:latin typeface="Calibri" charset="0"/>
              </a:rPr>
              <a:t>Learning Subject Matter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>
                <a:latin typeface="Calibri" charset="0"/>
              </a:rPr>
              <a:t>Researching Subject Matter</a:t>
            </a:r>
          </a:p>
        </p:txBody>
      </p:sp>
      <p:pic>
        <p:nvPicPr>
          <p:cNvPr id="18434" name="Picture 2" descr="http://www.schoolatoz.nsw.edu.au/detresources/iStock_000005549032XSmall%5b1%5dGood_research_skills_for_your_child_QPSKkCueSd_l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428875"/>
            <a:ext cx="4087813" cy="2714625"/>
          </a:xfrm>
          <a:noFill/>
        </p:spPr>
      </p:pic>
      <p:pic>
        <p:nvPicPr>
          <p:cNvPr id="18436" name="Picture 4" descr="http://blogs.scientificamerican.com/beautiful-minds/files/2013/03/learning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25"/>
            <a:ext cx="3521075" cy="3079750"/>
          </a:xfrm>
          <a:noFill/>
        </p:spPr>
      </p:pic>
    </p:spTree>
    <p:extLst>
      <p:ext uri="{BB962C8B-B14F-4D97-AF65-F5344CB8AC3E}">
        <p14:creationId xmlns:p14="http://schemas.microsoft.com/office/powerpoint/2010/main" val="213311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Calibri" charset="0"/>
              </a:rPr>
              <a:t>STEP 2: LEARNING</a:t>
            </a:r>
            <a:endParaRPr lang="id-ID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>
                <a:latin typeface="Calibri" charset="0"/>
              </a:rPr>
              <a:t>Learning from the Teacher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>
                <a:latin typeface="Calibri" charset="0"/>
              </a:rPr>
              <a:t>Learning from other sources</a:t>
            </a:r>
          </a:p>
        </p:txBody>
      </p:sp>
      <p:pic>
        <p:nvPicPr>
          <p:cNvPr id="20484" name="Picture 4" descr="http://www.theparentreport.com/wp-content/uploads/2012/10/Holistic-Learning-1024x7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214563"/>
            <a:ext cx="4041775" cy="2790825"/>
          </a:xfrm>
          <a:noFill/>
        </p:spPr>
      </p:pic>
      <p:pic>
        <p:nvPicPr>
          <p:cNvPr id="20486" name="Picture 6" descr="http://debrabell.com/wp-content/uploads/2011/07/mom_teaching_child_s6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214563"/>
            <a:ext cx="3519488" cy="2500312"/>
          </a:xfrm>
          <a:noFill/>
        </p:spPr>
      </p:pic>
    </p:spTree>
    <p:extLst>
      <p:ext uri="{BB962C8B-B14F-4D97-AF65-F5344CB8AC3E}">
        <p14:creationId xmlns:p14="http://schemas.microsoft.com/office/powerpoint/2010/main" val="312904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dirty="0" smtClean="0">
                <a:latin typeface="Calibri" charset="0"/>
              </a:rPr>
              <a:t>STEP 3: SHARING</a:t>
            </a:r>
            <a:br>
              <a:rPr lang="id-ID" dirty="0" smtClean="0">
                <a:latin typeface="Calibri" charset="0"/>
              </a:rPr>
            </a:br>
            <a:r>
              <a:rPr lang="id-ID" dirty="0" smtClean="0">
                <a:latin typeface="Calibri" charset="0"/>
              </a:rPr>
              <a:t>(Publish or Perform)</a:t>
            </a:r>
            <a:endParaRPr lang="id-ID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>
                <a:latin typeface="Calibri" charset="0"/>
              </a:rPr>
              <a:t>Submit Class Assignments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>
                <a:solidFill>
                  <a:srgbClr val="FF0000"/>
                </a:solidFill>
                <a:latin typeface="Calibri" charset="0"/>
              </a:rPr>
              <a:t>Publish Assignments</a:t>
            </a:r>
          </a:p>
        </p:txBody>
      </p:sp>
      <p:pic>
        <p:nvPicPr>
          <p:cNvPr id="15362" name="Picture 2" descr="http://www.uleth.ca/edu/runte/professional/apl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357438"/>
            <a:ext cx="3405188" cy="3984625"/>
          </a:xfrm>
          <a:noFill/>
        </p:spPr>
      </p:pic>
      <p:pic>
        <p:nvPicPr>
          <p:cNvPr id="15364" name="Picture 4" descr="http://cdn.alison-static.net/images/Alison_Publish_MainIma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850" y="2174875"/>
            <a:ext cx="3540125" cy="3951288"/>
          </a:xfrm>
          <a:noFill/>
        </p:spPr>
      </p:pic>
    </p:spTree>
    <p:extLst>
      <p:ext uri="{BB962C8B-B14F-4D97-AF65-F5344CB8AC3E}">
        <p14:creationId xmlns:p14="http://schemas.microsoft.com/office/powerpoint/2010/main" val="65892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Telling</a:t>
            </a:r>
            <a:endParaRPr lang="en-US" dirty="0"/>
          </a:p>
        </p:txBody>
      </p:sp>
      <p:pic>
        <p:nvPicPr>
          <p:cNvPr id="5" name="Content Placeholder 4" descr="IMG-20141001-004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051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pic>
        <p:nvPicPr>
          <p:cNvPr id="4" name="Content Placeholder 3" descr="IMG-20141001-0045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719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117180" cy="1470025"/>
          </a:xfrm>
        </p:spPr>
        <p:txBody>
          <a:bodyPr/>
          <a:lstStyle/>
          <a:p>
            <a:r>
              <a:rPr lang="en-US" dirty="0" smtClean="0"/>
              <a:t>Advertisement for a Cause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200400"/>
            <a:ext cx="4191000" cy="144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Grace			03420110092</a:t>
            </a:r>
          </a:p>
          <a:p>
            <a:pPr algn="just"/>
            <a:r>
              <a:rPr lang="en-US" dirty="0" smtClean="0"/>
              <a:t>Adrian H.K 	03420110039</a:t>
            </a:r>
          </a:p>
          <a:p>
            <a:pPr algn="just"/>
            <a:r>
              <a:rPr lang="en-US" dirty="0" smtClean="0"/>
              <a:t>Jackson G. 	03420110029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638800"/>
            <a:ext cx="7125112" cy="7072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http://www.youtube.com/watch?v=pmZV36XgXaI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7182"/>
            <a:ext cx="686025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21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2652"/>
            <a:ext cx="7125113" cy="924475"/>
          </a:xfrm>
        </p:spPr>
        <p:txBody>
          <a:bodyPr/>
          <a:lstStyle/>
          <a:p>
            <a:pPr algn="l"/>
            <a:r>
              <a:rPr lang="en-US" sz="3600" dirty="0" smtClean="0"/>
              <a:t>Why?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09" y="1759535"/>
            <a:ext cx="6750682" cy="4460824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Indonesians don’t have the consciousness to donate their blood to others who need it. The blood is very important in some special cases for example:</a:t>
            </a:r>
          </a:p>
          <a:p>
            <a:pPr lvl="1"/>
            <a:r>
              <a:rPr lang="en-US" sz="2400" dirty="0" smtClean="0"/>
              <a:t>Anemia</a:t>
            </a:r>
          </a:p>
          <a:p>
            <a:pPr lvl="1"/>
            <a:r>
              <a:rPr lang="en-US" sz="2400" dirty="0" smtClean="0"/>
              <a:t>Pregnancy</a:t>
            </a:r>
          </a:p>
          <a:p>
            <a:pPr lvl="1"/>
            <a:r>
              <a:rPr lang="en-US" sz="2400" dirty="0" smtClean="0"/>
              <a:t>Cancer</a:t>
            </a:r>
          </a:p>
          <a:p>
            <a:r>
              <a:rPr lang="en-US" sz="2800" dirty="0" smtClean="0"/>
              <a:t>If we donate our blood we can save 3 lives. So we have to encourage people’s participation in the future blood donation events.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2" descr="C:\Users\FLA-Lab Bahasa\Desktop\blood-bag-heart-24320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91" y="207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81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1852" y="274638"/>
            <a:ext cx="3024947" cy="1143000"/>
          </a:xfrm>
        </p:spPr>
        <p:txBody>
          <a:bodyPr/>
          <a:lstStyle/>
          <a:p>
            <a:r>
              <a:rPr lang="en-US" sz="4400" dirty="0" smtClean="0"/>
              <a:t>Continue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92" y="274639"/>
            <a:ext cx="5360460" cy="6202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According to the statistics of:</a:t>
            </a:r>
          </a:p>
          <a:p>
            <a:pPr lvl="1"/>
            <a:r>
              <a:rPr lang="en-US" sz="2400" dirty="0" smtClean="0"/>
              <a:t>Voice of America (VOA) news 9/9/14: “Indonesia lacks 1 million blood bags per year”</a:t>
            </a:r>
          </a:p>
          <a:p>
            <a:pPr lvl="1"/>
            <a:r>
              <a:rPr lang="en-US" sz="2400" dirty="0" err="1" smtClean="0"/>
              <a:t>Republika</a:t>
            </a:r>
            <a:r>
              <a:rPr lang="en-US" sz="2400" dirty="0" smtClean="0"/>
              <a:t> online 18/2/13: “The amount of donors in Indonesia is below Malaysia and Singapore, with only 1.5% from the total Indonesian population”</a:t>
            </a:r>
          </a:p>
          <a:p>
            <a:pPr lvl="1"/>
            <a:r>
              <a:rPr lang="en-US" sz="2400" dirty="0" smtClean="0"/>
              <a:t>Koran.com 14/10/11: “The amount of permanent donors in Indonesia, does not reach up to 1 million people”</a:t>
            </a:r>
          </a:p>
          <a:p>
            <a:pPr lvl="1"/>
            <a:r>
              <a:rPr lang="en-US" sz="2400" dirty="0" smtClean="0"/>
              <a:t>Tempo.com 22/7/14: “PMI (</a:t>
            </a:r>
            <a:r>
              <a:rPr lang="en-US" sz="2400" dirty="0" err="1" smtClean="0"/>
              <a:t>Palang</a:t>
            </a:r>
            <a:r>
              <a:rPr lang="en-US" sz="2400" dirty="0" smtClean="0"/>
              <a:t> </a:t>
            </a:r>
            <a:r>
              <a:rPr lang="en-US" sz="2400" dirty="0" err="1" smtClean="0"/>
              <a:t>Merah</a:t>
            </a:r>
            <a:r>
              <a:rPr lang="en-US" sz="2400" dirty="0" smtClean="0"/>
              <a:t> Indonesia) of Bandung and </a:t>
            </a:r>
            <a:r>
              <a:rPr lang="en-US" sz="2400" dirty="0" err="1" smtClean="0"/>
              <a:t>Bekasi</a:t>
            </a:r>
            <a:r>
              <a:rPr lang="en-US" sz="2400" dirty="0" smtClean="0"/>
              <a:t> are shortage of blood bags”</a:t>
            </a:r>
          </a:p>
        </p:txBody>
      </p:sp>
      <p:pic>
        <p:nvPicPr>
          <p:cNvPr id="3074" name="Picture 2" descr="C:\Users\FLA-Lab Bahasa\Desktop\ur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8667" b="9897"/>
          <a:stretch/>
        </p:blipFill>
        <p:spPr bwMode="auto">
          <a:xfrm>
            <a:off x="5823643" y="1829517"/>
            <a:ext cx="332035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5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414127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number of internet users in Indonesia?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internetworldstats.com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81378" y="3332089"/>
            <a:ext cx="6905421" cy="279407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/>
              <a:t>3</a:t>
            </a:r>
            <a:r>
              <a:rPr lang="en-US" dirty="0" smtClean="0"/>
              <a:t>5 m</a:t>
            </a:r>
          </a:p>
          <a:p>
            <a:pPr marL="514350" indent="-514350">
              <a:buAutoNum type="alphaUcPeriod"/>
            </a:pPr>
            <a:r>
              <a:rPr lang="en-US" dirty="0" smtClean="0"/>
              <a:t>55 m</a:t>
            </a:r>
          </a:p>
          <a:p>
            <a:pPr marL="514350" indent="-514350">
              <a:buAutoNum type="alphaUcPeriod"/>
            </a:pPr>
            <a:r>
              <a:rPr lang="en-US" dirty="0" smtClean="0"/>
              <a:t>60 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(India 196 m, Iraq 45 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8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20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Prepare students </a:t>
            </a:r>
            <a:br>
              <a:rPr lang="en-US" dirty="0" smtClean="0"/>
            </a:br>
            <a:r>
              <a:rPr lang="en-US" dirty="0" smtClean="0"/>
              <a:t>for their Future, not ours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08374" y="2367611"/>
            <a:ext cx="3778426" cy="3758552"/>
          </a:xfrm>
        </p:spPr>
        <p:txBody>
          <a:bodyPr/>
          <a:lstStyle/>
          <a:p>
            <a:r>
              <a:rPr lang="en-US" dirty="0" smtClean="0"/>
              <a:t>“We must prepare young people for living in a world of powerful images, words and sounds.”</a:t>
            </a:r>
          </a:p>
          <a:p>
            <a:endParaRPr lang="en-US" dirty="0" smtClean="0"/>
          </a:p>
          <a:p>
            <a:r>
              <a:rPr lang="en-US" dirty="0" smtClean="0"/>
              <a:t>UNESCO, 1982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895" r="789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1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0"/>
            <a:ext cx="5080000" cy="50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887891"/>
            <a:ext cx="8229600" cy="1143000"/>
          </a:xfrm>
        </p:spPr>
        <p:txBody>
          <a:bodyPr/>
          <a:lstStyle/>
          <a:p>
            <a:r>
              <a:rPr lang="en-US" dirty="0" smtClean="0"/>
              <a:t>ELT, Quo Vadis?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360824">
            <a:off x="1006149" y="3024348"/>
            <a:ext cx="7290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MEDIA </a:t>
            </a:r>
            <a:r>
              <a:rPr lang="en-US" sz="6000" dirty="0" smtClean="0"/>
              <a:t>ELT</a:t>
            </a:r>
            <a:r>
              <a:rPr lang="en-US" sz="4400" dirty="0" smtClean="0"/>
              <a:t> </a:t>
            </a:r>
            <a:r>
              <a:rPr lang="en-US" sz="2800" dirty="0" smtClean="0"/>
              <a:t>LITERACY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22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 MEDIA LITERACY IN ELT CLASSROOMS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518" r="7518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734" y="1807994"/>
            <a:ext cx="3886065" cy="43181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Formal Curriculum</a:t>
            </a:r>
          </a:p>
          <a:p>
            <a:pPr marL="0" indent="0">
              <a:buNone/>
            </a:pPr>
            <a:r>
              <a:rPr lang="en-US" dirty="0" smtClean="0"/>
              <a:t>2. Hidden Curriculum</a:t>
            </a:r>
          </a:p>
          <a:p>
            <a:r>
              <a:rPr lang="en-US" dirty="0" smtClean="0"/>
              <a:t>Media Literacy culture</a:t>
            </a:r>
          </a:p>
          <a:p>
            <a:r>
              <a:rPr lang="en-US" dirty="0" smtClean="0"/>
              <a:t>Media Literacy environment</a:t>
            </a:r>
          </a:p>
          <a:p>
            <a:r>
              <a:rPr lang="en-US" dirty="0" smtClean="0"/>
              <a:t>Media wise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82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56" y="444492"/>
            <a:ext cx="5045408" cy="58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3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7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1" b="-2994"/>
          <a:stretch/>
        </p:blipFill>
        <p:spPr>
          <a:xfrm>
            <a:off x="666990" y="675815"/>
            <a:ext cx="8229600" cy="5411787"/>
          </a:xfrm>
        </p:spPr>
      </p:pic>
    </p:spTree>
    <p:extLst>
      <p:ext uri="{BB962C8B-B14F-4D97-AF65-F5344CB8AC3E}">
        <p14:creationId xmlns:p14="http://schemas.microsoft.com/office/powerpoint/2010/main" val="190754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number of hours spent on social media (world overview)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03046" y="2325864"/>
            <a:ext cx="7383754" cy="3800299"/>
          </a:xfrm>
        </p:spPr>
        <p:txBody>
          <a:bodyPr/>
          <a:lstStyle/>
          <a:p>
            <a:r>
              <a:rPr lang="en-US" dirty="0" smtClean="0"/>
              <a:t>2.5 hours</a:t>
            </a:r>
          </a:p>
          <a:p>
            <a:r>
              <a:rPr lang="en-US" dirty="0" smtClean="0"/>
              <a:t>3.3 hours</a:t>
            </a:r>
          </a:p>
          <a:p>
            <a:r>
              <a:rPr lang="en-US" dirty="0" smtClean="0"/>
              <a:t>5.2 hours</a:t>
            </a:r>
          </a:p>
          <a:p>
            <a:r>
              <a:rPr lang="en-US" dirty="0" smtClean="0"/>
              <a:t>10 hours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266" y="2325864"/>
            <a:ext cx="3435014" cy="27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7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Youth and </a:t>
            </a:r>
            <a:r>
              <a:rPr lang="en-US" dirty="0" err="1" smtClean="0"/>
              <a:t>Cyberbullying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dirty="0" err="1" smtClean="0"/>
              <a:t>mediawisechoices.com</a:t>
            </a:r>
            <a:r>
              <a:rPr lang="en-US" sz="31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300" y="4303520"/>
            <a:ext cx="7938500" cy="213772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43% of 13-17 year olds have been a victim of </a:t>
            </a:r>
            <a:r>
              <a:rPr lang="en-US" dirty="0" smtClean="0"/>
              <a:t>cyber bullying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Only </a:t>
            </a:r>
            <a:r>
              <a:rPr lang="en-US" dirty="0"/>
              <a:t>10% of </a:t>
            </a:r>
            <a:r>
              <a:rPr lang="en-US" dirty="0" err="1"/>
              <a:t>cyberbullying</a:t>
            </a:r>
            <a:r>
              <a:rPr lang="en-US" dirty="0"/>
              <a:t> victims tell their parents.</a:t>
            </a:r>
          </a:p>
          <a:p>
            <a:pPr lvl="0"/>
            <a:r>
              <a:rPr lang="en-US" dirty="0" err="1" smtClean="0"/>
              <a:t>Cyberbullying</a:t>
            </a:r>
            <a:r>
              <a:rPr lang="en-US" dirty="0" smtClean="0"/>
              <a:t> </a:t>
            </a:r>
            <a:r>
              <a:rPr lang="en-US" dirty="0"/>
              <a:t>results in emotional damage that can last a lifetime. Some kids have committed suicide.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829" y="1536112"/>
            <a:ext cx="4209365" cy="24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8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2899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Lost in the Media?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82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559" y="1925746"/>
            <a:ext cx="7772400" cy="2549359"/>
          </a:xfrm>
        </p:spPr>
        <p:txBody>
          <a:bodyPr>
            <a:normAutofit/>
          </a:bodyPr>
          <a:lstStyle/>
          <a:p>
            <a:r>
              <a:rPr lang="en-US" dirty="0" smtClean="0"/>
              <a:t>We know all this but many remain ignorant. </a:t>
            </a:r>
            <a:br>
              <a:rPr lang="en-US" dirty="0" smtClean="0"/>
            </a:br>
            <a:r>
              <a:rPr lang="en-US" dirty="0" smtClean="0"/>
              <a:t>What about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8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to teach our children/students to be …..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809" b="8809"/>
          <a:stretch>
            <a:fillRect/>
          </a:stretch>
        </p:blipFill>
        <p:spPr>
          <a:xfrm>
            <a:off x="457200" y="1963101"/>
            <a:ext cx="8229600" cy="4525963"/>
          </a:xfrm>
        </p:spPr>
      </p:pic>
      <p:sp>
        <p:nvSpPr>
          <p:cNvPr id="2" name="TextBox 1"/>
          <p:cNvSpPr txBox="1"/>
          <p:nvPr/>
        </p:nvSpPr>
        <p:spPr>
          <a:xfrm>
            <a:off x="731951" y="3357703"/>
            <a:ext cx="754581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MEDIA</a:t>
            </a:r>
            <a:r>
              <a:rPr lang="en-US" sz="5400" dirty="0" smtClean="0"/>
              <a:t> </a:t>
            </a:r>
            <a:r>
              <a:rPr lang="en-US" sz="5400" b="1" dirty="0" smtClean="0"/>
              <a:t>WISE</a:t>
            </a:r>
            <a:r>
              <a:rPr lang="en-US" sz="5400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3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LITERACY IN ELT CLASSROOM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980306"/>
              </p:ext>
            </p:extLst>
          </p:nvPr>
        </p:nvGraphicFramePr>
        <p:xfrm>
          <a:off x="457200" y="2087802"/>
          <a:ext cx="4416348" cy="403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548" y="2087802"/>
            <a:ext cx="3813252" cy="36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1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439</Words>
  <Application>Microsoft Macintosh PowerPoint</Application>
  <PresentationFormat>On-screen Show (4:3)</PresentationFormat>
  <Paragraphs>73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Integrating Media Literacy in ELT  at Universitas Pelita Harapan</vt:lpstr>
      <vt:lpstr>What is the number of internet users in Indonesia? (internetworldstats.com)</vt:lpstr>
      <vt:lpstr>PowerPoint Presentation</vt:lpstr>
      <vt:lpstr>Average number of hours spent on social media (world overview)</vt:lpstr>
      <vt:lpstr>Youth and Cyberbullying (mediawisechoices.com)</vt:lpstr>
      <vt:lpstr>Lost in the Media?</vt:lpstr>
      <vt:lpstr>We know all this but many remain ignorant.  What about you?</vt:lpstr>
      <vt:lpstr>We need to teach our children/students to be …..</vt:lpstr>
      <vt:lpstr>MEDIA LITERACY IN ELT CLASSROOM</vt:lpstr>
      <vt:lpstr>The Background</vt:lpstr>
      <vt:lpstr>STEP 1: LEARNING</vt:lpstr>
      <vt:lpstr>STEP 2: LEARNING</vt:lpstr>
      <vt:lpstr>STEP 3: SHARING (Publish or Perform)</vt:lpstr>
      <vt:lpstr>Story Telling</vt:lpstr>
      <vt:lpstr>Sharing</vt:lpstr>
      <vt:lpstr>Advertisement for a Cause</vt:lpstr>
      <vt:lpstr>Advertisement Concept</vt:lpstr>
      <vt:lpstr>Why?</vt:lpstr>
      <vt:lpstr>Continue</vt:lpstr>
      <vt:lpstr>Prepare students  for their Future, not ours</vt:lpstr>
      <vt:lpstr>ELT, Quo Vadis?</vt:lpstr>
      <vt:lpstr>INTEGRATE MEDIA LITERACY IN ELT CLASSROOMS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Literacy: The New Normal in 21st Century ELT</dc:title>
  <dc:creator>Sandra Sembel</dc:creator>
  <cp:lastModifiedBy>Sandra Sembel</cp:lastModifiedBy>
  <cp:revision>14</cp:revision>
  <dcterms:created xsi:type="dcterms:W3CDTF">2014-10-06T17:31:34Z</dcterms:created>
  <dcterms:modified xsi:type="dcterms:W3CDTF">2014-10-07T02:47:06Z</dcterms:modified>
</cp:coreProperties>
</file>