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23"/>
  </p:notesMasterIdLst>
  <p:sldIdLst>
    <p:sldId id="256" r:id="rId2"/>
    <p:sldId id="269" r:id="rId3"/>
    <p:sldId id="284" r:id="rId4"/>
    <p:sldId id="263" r:id="rId5"/>
    <p:sldId id="285" r:id="rId6"/>
    <p:sldId id="286" r:id="rId7"/>
    <p:sldId id="287" r:id="rId8"/>
    <p:sldId id="270" r:id="rId9"/>
    <p:sldId id="283" r:id="rId10"/>
    <p:sldId id="261" r:id="rId11"/>
    <p:sldId id="262" r:id="rId12"/>
    <p:sldId id="267" r:id="rId13"/>
    <p:sldId id="273" r:id="rId14"/>
    <p:sldId id="274" r:id="rId15"/>
    <p:sldId id="275" r:id="rId16"/>
    <p:sldId id="276" r:id="rId17"/>
    <p:sldId id="266" r:id="rId18"/>
    <p:sldId id="279" r:id="rId19"/>
    <p:sldId id="280" r:id="rId20"/>
    <p:sldId id="281" r:id="rId21"/>
    <p:sldId id="28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0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6B9F7C-C74E-4667-A463-A9E435F1EFC8}" type="datetimeFigureOut">
              <a:rPr lang="en-US" smtClean="0"/>
              <a:pPr/>
              <a:t>9/22/13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42F13-B455-4191-AE87-9C353306C0C3}" type="slidenum">
              <a:rPr lang="en-US" smtClean="0"/>
              <a:pPr/>
              <a:t>‹#›</a:t>
            </a:fld>
            <a:endParaRPr lang="en-US"/>
          </a:p>
        </p:txBody>
      </p:sp>
    </p:spTree>
    <p:extLst>
      <p:ext uri="{BB962C8B-B14F-4D97-AF65-F5344CB8AC3E}">
        <p14:creationId xmlns:p14="http://schemas.microsoft.com/office/powerpoint/2010/main" val="967906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934E877-994C-4F6C-A544-93D8EAD9312B}" type="slidenum">
              <a:rPr lang="en-US" smtClean="0"/>
              <a:pPr/>
              <a:t>10</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smtClean="0"/>
          </a:p>
        </p:txBody>
      </p:sp>
      <p:sp>
        <p:nvSpPr>
          <p:cNvPr id="14340" name="Slide Number Placeholder 3"/>
          <p:cNvSpPr>
            <a:spLocks noGrp="1"/>
          </p:cNvSpPr>
          <p:nvPr>
            <p:ph type="sldNum" sz="quarter" idx="5"/>
          </p:nvPr>
        </p:nvSpPr>
        <p:spPr>
          <a:noFill/>
        </p:spPr>
        <p:txBody>
          <a:bodyPr/>
          <a:lstStyle/>
          <a:p>
            <a:fld id="{91EF294B-AA75-4608-804D-5C10C79A076A}"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168202F-B483-4BDF-9839-363D0AFAD439}" type="datetimeFigureOut">
              <a:rPr lang="en-US" smtClean="0"/>
              <a:pPr/>
              <a:t>9/22/13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6538EDD-7919-4398-8BCA-3A0A74B8F384}"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68202F-B483-4BDF-9839-363D0AFAD439}" type="datetimeFigureOut">
              <a:rPr lang="en-US" smtClean="0"/>
              <a:pPr/>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38EDD-7919-4398-8BCA-3A0A74B8F384}" type="slidenum">
              <a:rPr lang="en-US" smtClean="0"/>
              <a:pPr/>
              <a:t>‹#›</a:t>
            </a:fld>
            <a:endParaRPr lang="en-US"/>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68202F-B483-4BDF-9839-363D0AFAD439}" type="datetimeFigureOut">
              <a:rPr lang="en-US" smtClean="0"/>
              <a:pPr/>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38EDD-7919-4398-8BCA-3A0A74B8F384}" type="slidenum">
              <a:rPr lang="en-US" smtClean="0"/>
              <a:pPr/>
              <a:t>‹#›</a:t>
            </a:fld>
            <a:endParaRPr lang="en-US"/>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68202F-B483-4BDF-9839-363D0AFAD439}" type="datetimeFigureOut">
              <a:rPr lang="en-US" smtClean="0"/>
              <a:pPr/>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38EDD-7919-4398-8BCA-3A0A74B8F384}" type="slidenum">
              <a:rPr lang="en-US" smtClean="0"/>
              <a:pPr/>
              <a:t>‹#›</a:t>
            </a:fld>
            <a:endParaRPr lang="en-US"/>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168202F-B483-4BDF-9839-363D0AFAD439}" type="datetimeFigureOut">
              <a:rPr lang="en-US" smtClean="0"/>
              <a:pPr/>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6538EDD-7919-4398-8BCA-3A0A74B8F38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168202F-B483-4BDF-9839-363D0AFAD439}" type="datetimeFigureOut">
              <a:rPr lang="en-US" smtClean="0"/>
              <a:pPr/>
              <a:t>9/22/13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38EDD-7919-4398-8BCA-3A0A74B8F384}" type="slidenum">
              <a:rPr lang="en-US" smtClean="0"/>
              <a:pPr/>
              <a:t>‹#›</a:t>
            </a:fld>
            <a:endParaRPr lang="en-US"/>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168202F-B483-4BDF-9839-363D0AFAD439}" type="datetimeFigureOut">
              <a:rPr lang="en-US" smtClean="0"/>
              <a:pPr/>
              <a:t>9/22/13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538EDD-7919-4398-8BCA-3A0A74B8F384}" type="slidenum">
              <a:rPr lang="en-US" smtClean="0"/>
              <a:pPr/>
              <a:t>‹#›</a:t>
            </a:fld>
            <a:endParaRPr lang="en-US"/>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68202F-B483-4BDF-9839-363D0AFAD439}" type="datetimeFigureOut">
              <a:rPr lang="en-US" smtClean="0"/>
              <a:pPr/>
              <a:t>9/22/13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538EDD-7919-4398-8BCA-3A0A74B8F384}" type="slidenum">
              <a:rPr lang="en-US" smtClean="0"/>
              <a:pPr/>
              <a:t>‹#›</a:t>
            </a:fld>
            <a:endParaRPr lang="en-US"/>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68202F-B483-4BDF-9839-363D0AFAD439}" type="datetimeFigureOut">
              <a:rPr lang="en-US" smtClean="0"/>
              <a:pPr/>
              <a:t>9/22/13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538EDD-7919-4398-8BCA-3A0A74B8F384}" type="slidenum">
              <a:rPr lang="en-US" smtClean="0"/>
              <a:pPr/>
              <a:t>‹#›</a:t>
            </a:fld>
            <a:endParaRPr lang="en-US"/>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168202F-B483-4BDF-9839-363D0AFAD439}" type="datetimeFigureOut">
              <a:rPr lang="en-US" smtClean="0"/>
              <a:pPr/>
              <a:t>9/22/13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38EDD-7919-4398-8BCA-3A0A74B8F384}" type="slidenum">
              <a:rPr lang="en-US" smtClean="0"/>
              <a:pPr/>
              <a:t>‹#›</a:t>
            </a:fld>
            <a:endParaRPr lang="en-US"/>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168202F-B483-4BDF-9839-363D0AFAD439}" type="datetimeFigureOut">
              <a:rPr lang="en-US" smtClean="0"/>
              <a:pPr/>
              <a:t>9/22/13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38EDD-7919-4398-8BCA-3A0A74B8F384}" type="slidenum">
              <a:rPr lang="en-US" smtClean="0"/>
              <a:pPr/>
              <a:t>‹#›</a:t>
            </a:fld>
            <a:endParaRPr lang="en-US"/>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168202F-B483-4BDF-9839-363D0AFAD439}" type="datetimeFigureOut">
              <a:rPr lang="en-US" smtClean="0"/>
              <a:pPr/>
              <a:t>9/22/13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6538EDD-7919-4398-8BCA-3A0A74B8F38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ransition xmlns:p14="http://schemas.microsoft.com/office/powerpoint/2010/main" spd="med"/>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048000"/>
            <a:ext cx="6172200" cy="1894362"/>
          </a:xfrm>
        </p:spPr>
        <p:txBody>
          <a:bodyPr>
            <a:normAutofit/>
          </a:bodyPr>
          <a:lstStyle/>
          <a:p>
            <a:r>
              <a:rPr lang="en-US" sz="4400" dirty="0" smtClean="0">
                <a:solidFill>
                  <a:schemeClr val="tx2">
                    <a:lumMod val="10000"/>
                  </a:schemeClr>
                </a:solidFill>
              </a:rPr>
              <a:t>Implied Main Idea</a:t>
            </a:r>
            <a:endParaRPr lang="en-US" sz="4400" dirty="0">
              <a:solidFill>
                <a:schemeClr val="tx2">
                  <a:lumMod val="10000"/>
                </a:schemeClr>
              </a:solidFill>
            </a:endParaRPr>
          </a:p>
        </p:txBody>
      </p:sp>
      <p:sp>
        <p:nvSpPr>
          <p:cNvPr id="3" name="Subtitle 2"/>
          <p:cNvSpPr>
            <a:spLocks noGrp="1"/>
          </p:cNvSpPr>
          <p:nvPr>
            <p:ph type="subTitle" idx="1"/>
          </p:nvPr>
        </p:nvSpPr>
        <p:spPr/>
        <p:txBody>
          <a:bodyPr>
            <a:normAutofit/>
          </a:bodyPr>
          <a:lstStyle/>
          <a:p>
            <a:r>
              <a:rPr lang="en-US" sz="2800" dirty="0" smtClean="0">
                <a:solidFill>
                  <a:schemeClr val="tx1"/>
                </a:solidFill>
              </a:rPr>
              <a:t>RDG 091 Week 12 </a:t>
            </a:r>
          </a:p>
          <a:p>
            <a:r>
              <a:rPr lang="en-US" sz="2800" dirty="0" smtClean="0">
                <a:solidFill>
                  <a:schemeClr val="tx1"/>
                </a:solidFill>
              </a:rPr>
              <a:t>Tracy Washington</a:t>
            </a:r>
            <a:endParaRPr lang="en-US" sz="2800" dirty="0">
              <a:solidFill>
                <a:schemeClr val="tx1"/>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685800" y="1295400"/>
            <a:ext cx="7772400" cy="4800600"/>
          </a:xfrm>
        </p:spPr>
        <p:txBody>
          <a:bodyPr>
            <a:normAutofit fontScale="77500" lnSpcReduction="20000"/>
          </a:bodyPr>
          <a:lstStyle/>
          <a:p>
            <a:pPr eaLnBrk="1" hangingPunct="1"/>
            <a:endParaRPr lang="en-US" sz="2800" dirty="0" smtClean="0">
              <a:solidFill>
                <a:srgbClr val="000099"/>
              </a:solidFill>
              <a:latin typeface="Parade"/>
            </a:endParaRPr>
          </a:p>
          <a:p>
            <a:r>
              <a:rPr lang="en-US" sz="2800" b="1" dirty="0" smtClean="0">
                <a:solidFill>
                  <a:schemeClr val="bg1"/>
                </a:solidFill>
                <a:latin typeface="Parade"/>
              </a:rPr>
              <a:t>First, </a:t>
            </a:r>
            <a:r>
              <a:rPr lang="en-US" sz="2800" dirty="0" smtClean="0">
                <a:latin typeface="Parade"/>
              </a:rPr>
              <a:t>find the topic. Ask: </a:t>
            </a:r>
            <a:r>
              <a:rPr lang="en-US" sz="2800" b="1" dirty="0" smtClean="0">
                <a:solidFill>
                  <a:schemeClr val="bg1"/>
                </a:solidFill>
              </a:rPr>
              <a:t>Who/What</a:t>
            </a:r>
            <a:r>
              <a:rPr lang="en-US" sz="2800" b="1" dirty="0" smtClean="0"/>
              <a:t> </a:t>
            </a:r>
            <a:r>
              <a:rPr lang="en-US" sz="2800" dirty="0" smtClean="0"/>
              <a:t>Does this passage discuss?</a:t>
            </a:r>
            <a:endParaRPr lang="en-US" sz="2800" dirty="0" smtClean="0">
              <a:latin typeface="Parade"/>
            </a:endParaRPr>
          </a:p>
          <a:p>
            <a:pPr eaLnBrk="1" hangingPunct="1"/>
            <a:endParaRPr lang="en-US" sz="2800" dirty="0" smtClean="0">
              <a:latin typeface="Parade"/>
            </a:endParaRPr>
          </a:p>
          <a:p>
            <a:r>
              <a:rPr lang="en-US" sz="2800" b="1" dirty="0" smtClean="0">
                <a:solidFill>
                  <a:schemeClr val="bg1"/>
                </a:solidFill>
                <a:latin typeface="Parade"/>
              </a:rPr>
              <a:t>Second,</a:t>
            </a:r>
            <a:r>
              <a:rPr lang="en-US" sz="2800" b="1" dirty="0" smtClean="0">
                <a:solidFill>
                  <a:schemeClr val="bg1"/>
                </a:solidFill>
              </a:rPr>
              <a:t> </a:t>
            </a:r>
            <a:r>
              <a:rPr lang="en-US" sz="2800" b="1" dirty="0" smtClean="0"/>
              <a:t>What</a:t>
            </a:r>
            <a:r>
              <a:rPr lang="en-US" sz="2800" dirty="0" smtClean="0"/>
              <a:t> are the major </a:t>
            </a:r>
            <a:r>
              <a:rPr lang="en-US" sz="2800" u="sng" dirty="0" smtClean="0"/>
              <a:t>supporting details</a:t>
            </a:r>
            <a:r>
              <a:rPr lang="en-US" sz="2800" dirty="0" smtClean="0"/>
              <a:t>?</a:t>
            </a:r>
          </a:p>
          <a:p>
            <a:pPr eaLnBrk="1" hangingPunct="1"/>
            <a:r>
              <a:rPr lang="en-US" sz="2800" dirty="0" smtClean="0">
                <a:latin typeface="Parade"/>
              </a:rPr>
              <a:t> </a:t>
            </a:r>
            <a:r>
              <a:rPr lang="en-US" sz="2800" b="1" dirty="0" smtClean="0">
                <a:latin typeface="Parade"/>
              </a:rPr>
              <a:t>What is the </a:t>
            </a:r>
            <a:r>
              <a:rPr lang="en-US" sz="2800" b="1" dirty="0" smtClean="0">
                <a:solidFill>
                  <a:schemeClr val="bg1"/>
                </a:solidFill>
                <a:latin typeface="Parade"/>
              </a:rPr>
              <a:t>author’s main point about the topic? </a:t>
            </a:r>
            <a:r>
              <a:rPr lang="en-US" sz="2800" dirty="0" smtClean="0">
                <a:latin typeface="Parade"/>
              </a:rPr>
              <a:t>(This means to infer, or figure out on your own, the author’s unstated main idea.)</a:t>
            </a:r>
          </a:p>
          <a:p>
            <a:r>
              <a:rPr lang="en-US" sz="2800" b="1" dirty="0" smtClean="0">
                <a:solidFill>
                  <a:schemeClr val="bg1"/>
                </a:solidFill>
              </a:rPr>
              <a:t>When</a:t>
            </a:r>
            <a:r>
              <a:rPr lang="en-US" sz="2800" dirty="0" smtClean="0"/>
              <a:t> - Does the information contain a reference to time?</a:t>
            </a:r>
            <a:br>
              <a:rPr lang="en-US" sz="2800" dirty="0" smtClean="0"/>
            </a:br>
            <a:r>
              <a:rPr lang="en-US" sz="2800" b="1" dirty="0" smtClean="0">
                <a:solidFill>
                  <a:schemeClr val="bg1"/>
                </a:solidFill>
              </a:rPr>
              <a:t>Where</a:t>
            </a:r>
            <a:r>
              <a:rPr lang="en-US" sz="2800" dirty="0" smtClean="0"/>
              <a:t> - Does the text name a place?</a:t>
            </a:r>
            <a:br>
              <a:rPr lang="en-US" sz="2800" dirty="0" smtClean="0"/>
            </a:br>
            <a:r>
              <a:rPr lang="en-US" sz="2800" b="1" dirty="0" smtClean="0">
                <a:solidFill>
                  <a:schemeClr val="bg1"/>
                </a:solidFill>
              </a:rPr>
              <a:t>Why</a:t>
            </a:r>
            <a:r>
              <a:rPr lang="en-US" sz="2800" b="1" dirty="0" smtClean="0"/>
              <a:t> -</a:t>
            </a:r>
            <a:r>
              <a:rPr lang="en-US" sz="2800" dirty="0" smtClean="0"/>
              <a:t> Do you find a reason or explanation for something that happened?</a:t>
            </a:r>
          </a:p>
          <a:p>
            <a:r>
              <a:rPr lang="en-US" b="1" dirty="0" smtClean="0">
                <a:solidFill>
                  <a:schemeClr val="bg1"/>
                </a:solidFill>
              </a:rPr>
              <a:t>How</a:t>
            </a:r>
            <a:r>
              <a:rPr lang="en-US" b="1" dirty="0" smtClean="0"/>
              <a:t> </a:t>
            </a:r>
            <a:r>
              <a:rPr lang="en-US" dirty="0" smtClean="0"/>
              <a:t>- Does this information indicate a method or a theory?</a:t>
            </a:r>
            <a:endParaRPr lang="en-US" sz="2800" dirty="0" smtClean="0">
              <a:latin typeface="Parade"/>
            </a:endParaRPr>
          </a:p>
          <a:p>
            <a:pPr eaLnBrk="1" hangingPunct="1"/>
            <a:endParaRPr lang="en-US" sz="2000" dirty="0" smtClean="0">
              <a:latin typeface="Parade"/>
            </a:endParaRPr>
          </a:p>
        </p:txBody>
      </p:sp>
      <p:sp>
        <p:nvSpPr>
          <p:cNvPr id="3076" name="WordArt 4"/>
          <p:cNvSpPr>
            <a:spLocks noChangeArrowheads="1" noChangeShapeType="1" noTextEdit="1"/>
          </p:cNvSpPr>
          <p:nvPr/>
        </p:nvSpPr>
        <p:spPr bwMode="auto">
          <a:xfrm>
            <a:off x="2514600" y="533400"/>
            <a:ext cx="4895850" cy="657225"/>
          </a:xfrm>
          <a:prstGeom prst="rect">
            <a:avLst/>
          </a:prstGeom>
        </p:spPr>
        <p:txBody>
          <a:bodyPr wrap="none" fromWordArt="1">
            <a:prstTxWarp prst="textPlain">
              <a:avLst>
                <a:gd name="adj" fmla="val 50000"/>
              </a:avLst>
            </a:prstTxWarp>
          </a:bodyPr>
          <a:lstStyle/>
          <a:p>
            <a:pPr algn="ctr"/>
            <a:endParaRPr lang="en-US"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endParaRPr>
          </a:p>
        </p:txBody>
      </p:sp>
      <p:sp>
        <p:nvSpPr>
          <p:cNvPr id="4" name="TextBox 3"/>
          <p:cNvSpPr txBox="1"/>
          <p:nvPr/>
        </p:nvSpPr>
        <p:spPr>
          <a:xfrm>
            <a:off x="1371600" y="381000"/>
            <a:ext cx="6019800" cy="954107"/>
          </a:xfrm>
          <a:prstGeom prst="rect">
            <a:avLst/>
          </a:prstGeom>
          <a:noFill/>
        </p:spPr>
        <p:txBody>
          <a:bodyPr wrap="square" rtlCol="0">
            <a:spAutoFit/>
          </a:bodyPr>
          <a:lstStyle/>
          <a:p>
            <a:r>
              <a:rPr lang="en-US" sz="2800" b="1" u="sng" dirty="0" smtClean="0">
                <a:solidFill>
                  <a:schemeClr val="tx2">
                    <a:lumMod val="10000"/>
                  </a:schemeClr>
                </a:solidFill>
                <a:effectLst>
                  <a:outerShdw blurRad="38100" dist="38100" dir="2700000" algn="tl">
                    <a:srgbClr val="000000">
                      <a:alpha val="43137"/>
                    </a:srgbClr>
                  </a:outerShdw>
                </a:effectLst>
                <a:latin typeface="+mj-lt"/>
              </a:rPr>
              <a:t>Write the </a:t>
            </a:r>
            <a:r>
              <a:rPr lang="en-US" sz="2800" b="1" dirty="0" smtClean="0"/>
              <a:t>Steps to determining the implied main idea</a:t>
            </a:r>
            <a:endParaRPr lang="en-US" sz="2800" b="1" dirty="0"/>
          </a:p>
        </p:txBody>
      </p:sp>
    </p:spTree>
  </p:cSld>
  <p:clrMapOvr>
    <a:masterClrMapping/>
  </p:clrMapOvr>
  <p:transition xmlns:p14="http://schemas.microsoft.com/office/powerpoint/2010/main" spd="med">
    <p:spli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nodePh="1">
                                  <p:stCondLst>
                                    <p:cond delay="0"/>
                                  </p:stCondLst>
                                  <p:endCondLst>
                                    <p:cond evt="begin" delay="0">
                                      <p:tn val="5"/>
                                    </p:cond>
                                  </p:endCondLst>
                                  <p:childTnLst>
                                    <p:set>
                                      <p:cBhvr>
                                        <p:cTn id="6" dur="1" fill="hold">
                                          <p:stCondLst>
                                            <p:cond delay="0"/>
                                          </p:stCondLst>
                                        </p:cTn>
                                        <p:tgtEl>
                                          <p:spTgt spid="3076"/>
                                        </p:tgtEl>
                                        <p:attrNameLst>
                                          <p:attrName>style.visibility</p:attrName>
                                        </p:attrNameLst>
                                      </p:cBhvr>
                                      <p:to>
                                        <p:strVal val="visible"/>
                                      </p:to>
                                    </p:set>
                                    <p:animEffect transition="in" filter="blinds(vertical)">
                                      <p:cBhvr>
                                        <p:cTn id="7" dur="500"/>
                                        <p:tgtEl>
                                          <p:spTgt spid="3076"/>
                                        </p:tgtEl>
                                      </p:cBhvr>
                                    </p:animEffect>
                                  </p:childTnLst>
                                </p:cTn>
                              </p:par>
                            </p:childTnLst>
                          </p:cTn>
                        </p:par>
                        <p:par>
                          <p:cTn id="8" fill="hold">
                            <p:stCondLst>
                              <p:cond delay="500"/>
                            </p:stCondLst>
                            <p:childTnLst>
                              <p:par>
                                <p:cTn id="9" presetID="3" presetClass="entr" presetSubtype="5" fill="hold" grpId="0" nodeType="afterEffect">
                                  <p:stCondLst>
                                    <p:cond delay="1000"/>
                                  </p:stCondLst>
                                  <p:childTnLst>
                                    <p:set>
                                      <p:cBhvr>
                                        <p:cTn id="10" dur="1" fill="hold">
                                          <p:stCondLst>
                                            <p:cond delay="0"/>
                                          </p:stCondLst>
                                        </p:cTn>
                                        <p:tgtEl>
                                          <p:spTgt spid="3075">
                                            <p:txEl>
                                              <p:pRg st="1" end="1"/>
                                            </p:txEl>
                                          </p:spTgt>
                                        </p:tgtEl>
                                        <p:attrNameLst>
                                          <p:attrName>style.visibility</p:attrName>
                                        </p:attrNameLst>
                                      </p:cBhvr>
                                      <p:to>
                                        <p:strVal val="visible"/>
                                      </p:to>
                                    </p:set>
                                    <p:animEffect transition="in" filter="blinds(vertical)">
                                      <p:cBhvr>
                                        <p:cTn id="11" dur="500"/>
                                        <p:tgtEl>
                                          <p:spTgt spid="3075">
                                            <p:txEl>
                                              <p:pRg st="1" end="1"/>
                                            </p:txEl>
                                          </p:spTgt>
                                        </p:tgtEl>
                                      </p:cBhvr>
                                    </p:animEffect>
                                  </p:childTnLst>
                                </p:cTn>
                              </p:par>
                            </p:childTnLst>
                          </p:cTn>
                        </p:par>
                        <p:par>
                          <p:cTn id="12" fill="hold">
                            <p:stCondLst>
                              <p:cond delay="2000"/>
                            </p:stCondLst>
                            <p:childTnLst>
                              <p:par>
                                <p:cTn id="13" presetID="3" presetClass="entr" presetSubtype="5" fill="hold" grpId="0" nodeType="afterEffect">
                                  <p:stCondLst>
                                    <p:cond delay="1000"/>
                                  </p:stCondLst>
                                  <p:childTnLst>
                                    <p:set>
                                      <p:cBhvr>
                                        <p:cTn id="14" dur="1" fill="hold">
                                          <p:stCondLst>
                                            <p:cond delay="0"/>
                                          </p:stCondLst>
                                        </p:cTn>
                                        <p:tgtEl>
                                          <p:spTgt spid="3075">
                                            <p:txEl>
                                              <p:pRg st="3" end="3"/>
                                            </p:txEl>
                                          </p:spTgt>
                                        </p:tgtEl>
                                        <p:attrNameLst>
                                          <p:attrName>style.visibility</p:attrName>
                                        </p:attrNameLst>
                                      </p:cBhvr>
                                      <p:to>
                                        <p:strVal val="visible"/>
                                      </p:to>
                                    </p:set>
                                    <p:animEffect transition="in" filter="blinds(vertical)">
                                      <p:cBhvr>
                                        <p:cTn id="15" dur="500"/>
                                        <p:tgtEl>
                                          <p:spTgt spid="3075">
                                            <p:txEl>
                                              <p:pRg st="3" end="3"/>
                                            </p:txEl>
                                          </p:spTgt>
                                        </p:tgtEl>
                                      </p:cBhvr>
                                    </p:animEffect>
                                  </p:childTnLst>
                                </p:cTn>
                              </p:par>
                            </p:childTnLst>
                          </p:cTn>
                        </p:par>
                        <p:par>
                          <p:cTn id="16" fill="hold">
                            <p:stCondLst>
                              <p:cond delay="3500"/>
                            </p:stCondLst>
                            <p:childTnLst>
                              <p:par>
                                <p:cTn id="17" presetID="3" presetClass="entr" presetSubtype="5" fill="hold" grpId="0" nodeType="afterEffect">
                                  <p:stCondLst>
                                    <p:cond delay="1000"/>
                                  </p:stCondLst>
                                  <p:childTnLst>
                                    <p:set>
                                      <p:cBhvr>
                                        <p:cTn id="18" dur="1" fill="hold">
                                          <p:stCondLst>
                                            <p:cond delay="0"/>
                                          </p:stCondLst>
                                        </p:cTn>
                                        <p:tgtEl>
                                          <p:spTgt spid="3075">
                                            <p:txEl>
                                              <p:pRg st="4" end="4"/>
                                            </p:txEl>
                                          </p:spTgt>
                                        </p:tgtEl>
                                        <p:attrNameLst>
                                          <p:attrName>style.visibility</p:attrName>
                                        </p:attrNameLst>
                                      </p:cBhvr>
                                      <p:to>
                                        <p:strVal val="visible"/>
                                      </p:to>
                                    </p:set>
                                    <p:animEffect transition="in" filter="blinds(vertical)">
                                      <p:cBhvr>
                                        <p:cTn id="19" dur="500"/>
                                        <p:tgtEl>
                                          <p:spTgt spid="3075">
                                            <p:txEl>
                                              <p:pRg st="4" end="4"/>
                                            </p:txEl>
                                          </p:spTgt>
                                        </p:tgtEl>
                                      </p:cBhvr>
                                    </p:animEffect>
                                  </p:childTnLst>
                                </p:cTn>
                              </p:par>
                            </p:childTnLst>
                          </p:cTn>
                        </p:par>
                        <p:par>
                          <p:cTn id="20" fill="hold">
                            <p:stCondLst>
                              <p:cond delay="5000"/>
                            </p:stCondLst>
                            <p:childTnLst>
                              <p:par>
                                <p:cTn id="21" presetID="3" presetClass="entr" presetSubtype="5" fill="hold" grpId="0" nodeType="afterEffect">
                                  <p:stCondLst>
                                    <p:cond delay="1000"/>
                                  </p:stCondLst>
                                  <p:childTnLst>
                                    <p:set>
                                      <p:cBhvr>
                                        <p:cTn id="22" dur="1" fill="hold">
                                          <p:stCondLst>
                                            <p:cond delay="0"/>
                                          </p:stCondLst>
                                        </p:cTn>
                                        <p:tgtEl>
                                          <p:spTgt spid="3075">
                                            <p:txEl>
                                              <p:pRg st="5" end="5"/>
                                            </p:txEl>
                                          </p:spTgt>
                                        </p:tgtEl>
                                        <p:attrNameLst>
                                          <p:attrName>style.visibility</p:attrName>
                                        </p:attrNameLst>
                                      </p:cBhvr>
                                      <p:to>
                                        <p:strVal val="visible"/>
                                      </p:to>
                                    </p:set>
                                    <p:animEffect transition="in" filter="blinds(vertical)">
                                      <p:cBhvr>
                                        <p:cTn id="23" dur="500"/>
                                        <p:tgtEl>
                                          <p:spTgt spid="3075">
                                            <p:txEl>
                                              <p:pRg st="5" end="5"/>
                                            </p:txEl>
                                          </p:spTgt>
                                        </p:tgtEl>
                                      </p:cBhvr>
                                    </p:animEffect>
                                  </p:childTnLst>
                                </p:cTn>
                              </p:par>
                            </p:childTnLst>
                          </p:cTn>
                        </p:par>
                        <p:par>
                          <p:cTn id="24" fill="hold">
                            <p:stCondLst>
                              <p:cond delay="6500"/>
                            </p:stCondLst>
                            <p:childTnLst>
                              <p:par>
                                <p:cTn id="25" presetID="3" presetClass="entr" presetSubtype="5" fill="hold" grpId="0" nodeType="afterEffect">
                                  <p:stCondLst>
                                    <p:cond delay="1000"/>
                                  </p:stCondLst>
                                  <p:childTnLst>
                                    <p:set>
                                      <p:cBhvr>
                                        <p:cTn id="26" dur="1" fill="hold">
                                          <p:stCondLst>
                                            <p:cond delay="0"/>
                                          </p:stCondLst>
                                        </p:cTn>
                                        <p:tgtEl>
                                          <p:spTgt spid="3075">
                                            <p:txEl>
                                              <p:pRg st="6" end="6"/>
                                            </p:txEl>
                                          </p:spTgt>
                                        </p:tgtEl>
                                        <p:attrNameLst>
                                          <p:attrName>style.visibility</p:attrName>
                                        </p:attrNameLst>
                                      </p:cBhvr>
                                      <p:to>
                                        <p:strVal val="visible"/>
                                      </p:to>
                                    </p:set>
                                    <p:animEffect transition="in" filter="blinds(vertical)">
                                      <p:cBhvr>
                                        <p:cTn id="27" dur="500"/>
                                        <p:tgtEl>
                                          <p:spTgt spid="30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advAuto="1000"/>
      <p:bldP spid="307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315200" cy="762000"/>
          </a:xfrm>
        </p:spPr>
        <p:txBody>
          <a:bodyPr>
            <a:normAutofit fontScale="90000"/>
          </a:bodyPr>
          <a:lstStyle/>
          <a:p>
            <a:pPr>
              <a:defRPr/>
            </a:pPr>
            <a:r>
              <a:rPr lang="en-US" sz="3100" b="1" u="sng" dirty="0" smtClean="0">
                <a:solidFill>
                  <a:schemeClr val="tx2">
                    <a:lumMod val="10000"/>
                  </a:schemeClr>
                </a:solidFill>
              </a:rPr>
              <a:t>Write</a:t>
            </a:r>
            <a:r>
              <a:rPr lang="en-US" sz="3100" b="1" dirty="0" smtClean="0">
                <a:solidFill>
                  <a:schemeClr val="tx2">
                    <a:lumMod val="10000"/>
                  </a:schemeClr>
                </a:solidFill>
              </a:rPr>
              <a:t> </a:t>
            </a:r>
            <a:r>
              <a:rPr lang="en-US" sz="3100" b="1" u="sng" dirty="0" smtClean="0">
                <a:solidFill>
                  <a:schemeClr val="tx2">
                    <a:lumMod val="10000"/>
                  </a:schemeClr>
                </a:solidFill>
              </a:rPr>
              <a:t>the</a:t>
            </a:r>
            <a:r>
              <a:rPr lang="en-US" sz="3100" b="1" dirty="0" smtClean="0">
                <a:solidFill>
                  <a:schemeClr val="tx2">
                    <a:lumMod val="10000"/>
                  </a:schemeClr>
                </a:solidFill>
              </a:rPr>
              <a:t> </a:t>
            </a:r>
            <a:r>
              <a:rPr lang="en-US" sz="3100" b="1" dirty="0" smtClean="0">
                <a:solidFill>
                  <a:schemeClr val="tx1"/>
                </a:solidFill>
              </a:rPr>
              <a:t>Steps to determining the implied main idea</a:t>
            </a:r>
            <a:r>
              <a:rPr lang="en-US" sz="3200" dirty="0" smtClean="0"/>
              <a:t/>
            </a:r>
            <a:br>
              <a:rPr lang="en-US" sz="3200" dirty="0" smtClean="0"/>
            </a:br>
            <a:endParaRPr lang="en-US" dirty="0" smtClean="0"/>
          </a:p>
        </p:txBody>
      </p:sp>
      <p:sp>
        <p:nvSpPr>
          <p:cNvPr id="5123" name="Content Placeholder 2"/>
          <p:cNvSpPr>
            <a:spLocks noGrp="1"/>
          </p:cNvSpPr>
          <p:nvPr>
            <p:ph idx="1"/>
          </p:nvPr>
        </p:nvSpPr>
        <p:spPr>
          <a:xfrm>
            <a:off x="685800" y="1752600"/>
            <a:ext cx="7772400" cy="4343400"/>
          </a:xfrm>
        </p:spPr>
        <p:txBody>
          <a:bodyPr>
            <a:normAutofit lnSpcReduction="10000"/>
          </a:bodyPr>
          <a:lstStyle/>
          <a:p>
            <a:pPr eaLnBrk="1" hangingPunct="1"/>
            <a:r>
              <a:rPr lang="en-US" sz="2800" b="1" dirty="0" smtClean="0">
                <a:solidFill>
                  <a:schemeClr val="bg1"/>
                </a:solidFill>
                <a:latin typeface="Parade"/>
              </a:rPr>
              <a:t>Third</a:t>
            </a:r>
            <a:r>
              <a:rPr lang="en-US" sz="2800" dirty="0" smtClean="0">
                <a:latin typeface="Parade"/>
              </a:rPr>
              <a:t>, test your inference or conclusion. </a:t>
            </a:r>
            <a:r>
              <a:rPr lang="en-US" sz="2800" b="1" dirty="0" smtClean="0">
                <a:latin typeface="Parade"/>
              </a:rPr>
              <a:t>Ask:</a:t>
            </a:r>
            <a:r>
              <a:rPr lang="en-US" sz="2800" dirty="0" smtClean="0">
                <a:latin typeface="Parade"/>
              </a:rPr>
              <a:t> Does all or most of the material in the paragraph support this idea? </a:t>
            </a:r>
          </a:p>
          <a:p>
            <a:pPr eaLnBrk="1" hangingPunct="1"/>
            <a:r>
              <a:rPr lang="en-US" sz="2800" dirty="0" smtClean="0">
                <a:latin typeface="Parade"/>
              </a:rPr>
              <a:t>If your answer is “no,” then make other inferences, testing each until you find what inference  </a:t>
            </a:r>
            <a:r>
              <a:rPr lang="en-US" sz="2800" b="1" dirty="0" smtClean="0">
                <a:solidFill>
                  <a:schemeClr val="bg1"/>
                </a:solidFill>
                <a:latin typeface="Parade"/>
              </a:rPr>
              <a:t>most of the material in the paragraph supports.</a:t>
            </a:r>
          </a:p>
          <a:p>
            <a:pPr eaLnBrk="1" hangingPunct="1"/>
            <a:endParaRPr lang="en-US" sz="2800" dirty="0" smtClean="0">
              <a:latin typeface="Parade"/>
            </a:endParaRPr>
          </a:p>
          <a:p>
            <a:pPr eaLnBrk="1" hangingPunct="1"/>
            <a:r>
              <a:rPr lang="en-US" sz="2800" b="1" dirty="0" smtClean="0">
                <a:solidFill>
                  <a:schemeClr val="bg1"/>
                </a:solidFill>
                <a:latin typeface="Parade"/>
              </a:rPr>
              <a:t>Finally, </a:t>
            </a:r>
            <a:r>
              <a:rPr lang="en-US" sz="2800" dirty="0" smtClean="0">
                <a:latin typeface="Parade"/>
              </a:rPr>
              <a:t>write the implied main idea in your own words.</a:t>
            </a:r>
          </a:p>
          <a:p>
            <a:pPr eaLnBrk="1" hangingPunct="1"/>
            <a:endParaRPr lang="en-US" sz="2800" dirty="0" smtClean="0"/>
          </a:p>
        </p:txBody>
      </p:sp>
    </p:spTree>
  </p:cSld>
  <p:clrMapOvr>
    <a:masterClrMapping/>
  </p:clrMapOvr>
  <p:transition xmlns:p14="http://schemas.microsoft.com/office/powerpoint/2010/main" spd="med">
    <p:spli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4000" dirty="0" smtClean="0"/>
              <a:t>Use the hints above to determine the correct main idea of this paragraph. </a:t>
            </a:r>
          </a:p>
          <a:p>
            <a:pPr lvl="1"/>
            <a:endParaRPr lang="en-US" sz="2000"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pPr algn="ctr"/>
            <a:r>
              <a:rPr lang="en-US" sz="2800" b="1" u="sng" dirty="0" smtClean="0">
                <a:solidFill>
                  <a:schemeClr val="tx2">
                    <a:lumMod val="10000"/>
                  </a:schemeClr>
                </a:solidFill>
              </a:rPr>
              <a:t>Practice finding </a:t>
            </a:r>
            <a:r>
              <a:rPr lang="en-US" sz="2800" b="1" dirty="0" smtClean="0">
                <a:solidFill>
                  <a:schemeClr val="tx1"/>
                </a:solidFill>
              </a:rPr>
              <a:t>the </a:t>
            </a:r>
            <a:r>
              <a:rPr lang="en-US" sz="2800" b="1" dirty="0">
                <a:solidFill>
                  <a:schemeClr val="tx1"/>
                </a:solidFill>
              </a:rPr>
              <a:t>implied main idea?</a:t>
            </a:r>
          </a:p>
        </p:txBody>
      </p:sp>
      <p:sp>
        <p:nvSpPr>
          <p:cNvPr id="571395" name="Rectangle 3"/>
          <p:cNvSpPr>
            <a:spLocks noGrp="1" noChangeArrowheads="1"/>
          </p:cNvSpPr>
          <p:nvPr>
            <p:ph idx="1"/>
          </p:nvPr>
        </p:nvSpPr>
        <p:spPr/>
        <p:txBody>
          <a:bodyPr>
            <a:normAutofit fontScale="92500"/>
          </a:bodyPr>
          <a:lstStyle/>
          <a:p>
            <a:pPr>
              <a:lnSpc>
                <a:spcPct val="90000"/>
              </a:lnSpc>
              <a:buFont typeface="Wingdings" pitchFamily="2" charset="2"/>
              <a:buNone/>
            </a:pPr>
            <a:r>
              <a:rPr lang="en-US" sz="2400" dirty="0"/>
              <a:t>      Fear drains color from our faces, makes our teeth chatter, our hearts pound, our breath quicken, and our knees knock. Fear churns our stomachs, raises goose bumps, and causes jitters. Fear also raises feelings of anxiety and distrust, and may even cause us to change our behaviors. Obsessive fear can become a phobia that keeps us from enjoying life</a:t>
            </a:r>
            <a:r>
              <a:rPr lang="en-US" sz="2400" dirty="0" smtClean="0"/>
              <a:t>.</a:t>
            </a:r>
          </a:p>
          <a:p>
            <a:pPr>
              <a:lnSpc>
                <a:spcPct val="90000"/>
              </a:lnSpc>
              <a:buFont typeface="Wingdings" pitchFamily="2" charset="2"/>
              <a:buNone/>
            </a:pPr>
            <a:r>
              <a:rPr lang="en-US" b="1" dirty="0" smtClean="0">
                <a:solidFill>
                  <a:schemeClr val="bg1"/>
                </a:solidFill>
              </a:rPr>
              <a:t>First: Who/What?</a:t>
            </a:r>
          </a:p>
          <a:p>
            <a:pPr>
              <a:lnSpc>
                <a:spcPct val="90000"/>
              </a:lnSpc>
              <a:buFont typeface="Wingdings" pitchFamily="2" charset="2"/>
              <a:buNone/>
            </a:pPr>
            <a:r>
              <a:rPr lang="en-US" sz="2400" b="1" dirty="0" smtClean="0">
                <a:solidFill>
                  <a:schemeClr val="bg1"/>
                </a:solidFill>
              </a:rPr>
              <a:t>Second: Supporting Details</a:t>
            </a:r>
          </a:p>
          <a:p>
            <a:pPr>
              <a:lnSpc>
                <a:spcPct val="90000"/>
              </a:lnSpc>
              <a:buFont typeface="Wingdings" pitchFamily="2" charset="2"/>
              <a:buNone/>
            </a:pPr>
            <a:r>
              <a:rPr lang="en-US" b="1" dirty="0" smtClean="0">
                <a:solidFill>
                  <a:schemeClr val="bg1"/>
                </a:solidFill>
              </a:rPr>
              <a:t>Third: Infer or Conclude</a:t>
            </a:r>
            <a:endParaRPr lang="en-US" sz="2400" b="1" dirty="0">
              <a:solidFill>
                <a:schemeClr val="bg1"/>
              </a:solidFill>
            </a:endParaRPr>
          </a:p>
          <a:p>
            <a:pPr>
              <a:lnSpc>
                <a:spcPct val="90000"/>
              </a:lnSpc>
              <a:buFont typeface="Wingdings" pitchFamily="2" charset="2"/>
              <a:buNone/>
            </a:pPr>
            <a:r>
              <a:rPr lang="en-US" sz="2400" dirty="0"/>
              <a:t>	__Phobias keep us from enjoying life.</a:t>
            </a:r>
          </a:p>
          <a:p>
            <a:pPr>
              <a:lnSpc>
                <a:spcPct val="90000"/>
              </a:lnSpc>
              <a:buFont typeface="Wingdings" pitchFamily="2" charset="2"/>
              <a:buNone/>
            </a:pPr>
            <a:r>
              <a:rPr lang="en-US" sz="2400" dirty="0"/>
              <a:t>	__Fear affects us in several ways.</a:t>
            </a:r>
          </a:p>
          <a:p>
            <a:pPr>
              <a:lnSpc>
                <a:spcPct val="90000"/>
              </a:lnSpc>
              <a:buFont typeface="Wingdings" pitchFamily="2" charset="2"/>
              <a:buNone/>
            </a:pPr>
            <a:r>
              <a:rPr lang="en-US" sz="2400" dirty="0"/>
              <a:t>	__Fear is the result of distrust and anxiety.</a:t>
            </a:r>
          </a:p>
          <a:p>
            <a:pPr>
              <a:lnSpc>
                <a:spcPct val="90000"/>
              </a:lnSpc>
              <a:buFont typeface="Wingdings" pitchFamily="2" charset="2"/>
              <a:buNone/>
            </a:pPr>
            <a:r>
              <a:rPr lang="en-US" sz="2400" dirty="0"/>
              <a:t>	__Fear affects many people.</a:t>
            </a:r>
          </a:p>
        </p:txBody>
      </p:sp>
      <p:pic>
        <p:nvPicPr>
          <p:cNvPr id="571396" name="Picture 4" descr="C:\Program Files\Microsoft Office\Office\Clipart\POWERPNT\undrwatr.wmf"/>
          <p:cNvPicPr>
            <a:picLocks noChangeAspect="1" noChangeArrowheads="1"/>
          </p:cNvPicPr>
          <p:nvPr/>
        </p:nvPicPr>
        <p:blipFill>
          <a:blip r:embed="rId2" cstate="print"/>
          <a:srcRect/>
          <a:stretch>
            <a:fillRect/>
          </a:stretch>
        </p:blipFill>
        <p:spPr bwMode="auto">
          <a:xfrm>
            <a:off x="6427788" y="4114800"/>
            <a:ext cx="2716212" cy="2419350"/>
          </a:xfrm>
          <a:prstGeom prst="rect">
            <a:avLst/>
          </a:prstGeom>
          <a:noFill/>
        </p:spPr>
      </p:pic>
    </p:spTree>
  </p:cSld>
  <p:clrMapOvr>
    <a:masterClrMapping/>
  </p:clrMapOvr>
  <p:transition xmlns:p14="http://schemas.microsoft.com/office/powerpoint/2010/main" spd="med">
    <p:dissolv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p:txBody>
          <a:bodyPr>
            <a:normAutofit/>
          </a:bodyPr>
          <a:lstStyle/>
          <a:p>
            <a:pPr algn="ctr"/>
            <a:r>
              <a:rPr lang="en-US" sz="3200" b="1" u="sng" dirty="0" smtClean="0">
                <a:solidFill>
                  <a:schemeClr val="tx2">
                    <a:lumMod val="10000"/>
                  </a:schemeClr>
                </a:solidFill>
              </a:rPr>
              <a:t>Practice finding </a:t>
            </a:r>
            <a:r>
              <a:rPr lang="en-US" sz="3200" b="1" dirty="0" smtClean="0">
                <a:solidFill>
                  <a:schemeClr val="tx1"/>
                </a:solidFill>
              </a:rPr>
              <a:t>the implied main idea?</a:t>
            </a:r>
            <a:endParaRPr lang="en-US" dirty="0"/>
          </a:p>
        </p:txBody>
      </p:sp>
      <p:sp>
        <p:nvSpPr>
          <p:cNvPr id="572419" name="Rectangle 3"/>
          <p:cNvSpPr>
            <a:spLocks noGrp="1" noChangeArrowheads="1"/>
          </p:cNvSpPr>
          <p:nvPr>
            <p:ph idx="1"/>
          </p:nvPr>
        </p:nvSpPr>
        <p:spPr/>
        <p:txBody>
          <a:bodyPr>
            <a:normAutofit/>
          </a:bodyPr>
          <a:lstStyle/>
          <a:p>
            <a:pPr>
              <a:lnSpc>
                <a:spcPct val="90000"/>
              </a:lnSpc>
              <a:buFont typeface="Wingdings" pitchFamily="2" charset="2"/>
              <a:buNone/>
            </a:pPr>
            <a:r>
              <a:rPr lang="en-US" sz="2400" dirty="0"/>
              <a:t>      Fear drains color from our faces, makes our teeth chatter, our hearts pound, our breath quicken, and our knees knock. Fear churns our stomachs, raises goose bumps, and causes jitters. Fear also raises feelings of anxiety and distrust, and may even cause us to change our behaviors. Obsessive fear can become a phobia that keeps us from enjoying life.</a:t>
            </a:r>
          </a:p>
          <a:p>
            <a:pPr>
              <a:lnSpc>
                <a:spcPct val="90000"/>
              </a:lnSpc>
              <a:buFont typeface="Wingdings" pitchFamily="2" charset="2"/>
              <a:buNone/>
            </a:pPr>
            <a:r>
              <a:rPr lang="en-US" sz="2400" dirty="0"/>
              <a:t>	__Phobias keep us from enjoying life.</a:t>
            </a:r>
          </a:p>
          <a:p>
            <a:pPr>
              <a:lnSpc>
                <a:spcPct val="90000"/>
              </a:lnSpc>
              <a:buFont typeface="Wingdings" pitchFamily="2" charset="2"/>
              <a:buNone/>
            </a:pPr>
            <a:r>
              <a:rPr lang="en-US" sz="2400" b="1" dirty="0"/>
              <a:t>	 </a:t>
            </a:r>
            <a:r>
              <a:rPr lang="en-US" sz="2400" b="1" dirty="0">
                <a:solidFill>
                  <a:srgbClr val="A50021"/>
                </a:solidFill>
              </a:rPr>
              <a:t>X Fear affects us in several ways.</a:t>
            </a:r>
          </a:p>
          <a:p>
            <a:pPr>
              <a:lnSpc>
                <a:spcPct val="90000"/>
              </a:lnSpc>
              <a:buFont typeface="Wingdings" pitchFamily="2" charset="2"/>
              <a:buNone/>
            </a:pPr>
            <a:r>
              <a:rPr lang="en-US" sz="2400" dirty="0">
                <a:solidFill>
                  <a:srgbClr val="A50021"/>
                </a:solidFill>
              </a:rPr>
              <a:t>	</a:t>
            </a:r>
            <a:r>
              <a:rPr lang="en-US" sz="2400" dirty="0"/>
              <a:t>__Fear is the result of distrust and anxiety.</a:t>
            </a:r>
          </a:p>
          <a:p>
            <a:pPr>
              <a:lnSpc>
                <a:spcPct val="90000"/>
              </a:lnSpc>
              <a:buFont typeface="Wingdings" pitchFamily="2" charset="2"/>
              <a:buNone/>
            </a:pPr>
            <a:r>
              <a:rPr lang="en-US" sz="2400" dirty="0"/>
              <a:t>	__Fear affects many people.</a:t>
            </a:r>
          </a:p>
        </p:txBody>
      </p:sp>
      <p:pic>
        <p:nvPicPr>
          <p:cNvPr id="572420" name="Picture 4" descr="C:\Program Files\Microsoft Office\Office\Clipart\POWERPNT\undrwatr.wmf"/>
          <p:cNvPicPr>
            <a:picLocks noChangeAspect="1" noChangeArrowheads="1"/>
          </p:cNvPicPr>
          <p:nvPr/>
        </p:nvPicPr>
        <p:blipFill>
          <a:blip r:embed="rId2" cstate="print"/>
          <a:srcRect/>
          <a:stretch>
            <a:fillRect/>
          </a:stretch>
        </p:blipFill>
        <p:spPr bwMode="auto">
          <a:xfrm>
            <a:off x="6427788" y="4114800"/>
            <a:ext cx="2716212" cy="2419350"/>
          </a:xfrm>
          <a:prstGeom prst="rect">
            <a:avLst/>
          </a:prstGeom>
          <a:noFill/>
        </p:spPr>
      </p:pic>
    </p:spTree>
  </p:cSld>
  <p:clrMapOvr>
    <a:masterClrMapping/>
  </p:clrMapOvr>
  <p:transition xmlns:p14="http://schemas.microsoft.com/office/powerpoint/2010/main" spd="med">
    <p:dissolv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p:txBody>
          <a:bodyPr>
            <a:normAutofit/>
          </a:bodyPr>
          <a:lstStyle/>
          <a:p>
            <a:pPr algn="ctr"/>
            <a:r>
              <a:rPr lang="en-US" sz="3200" b="1" u="sng" dirty="0" smtClean="0">
                <a:solidFill>
                  <a:schemeClr val="tx2">
                    <a:lumMod val="10000"/>
                  </a:schemeClr>
                </a:solidFill>
              </a:rPr>
              <a:t>Practice finding </a:t>
            </a:r>
            <a:r>
              <a:rPr lang="en-US" sz="3200" b="1" dirty="0" smtClean="0">
                <a:solidFill>
                  <a:schemeClr val="tx1"/>
                </a:solidFill>
              </a:rPr>
              <a:t>the implied main idea?</a:t>
            </a:r>
            <a:endParaRPr lang="en-US" dirty="0"/>
          </a:p>
        </p:txBody>
      </p:sp>
      <p:sp>
        <p:nvSpPr>
          <p:cNvPr id="573443" name="Rectangle 3"/>
          <p:cNvSpPr>
            <a:spLocks noGrp="1" noChangeArrowheads="1"/>
          </p:cNvSpPr>
          <p:nvPr>
            <p:ph idx="1"/>
          </p:nvPr>
        </p:nvSpPr>
        <p:spPr/>
        <p:txBody>
          <a:bodyPr>
            <a:normAutofit fontScale="77500" lnSpcReduction="20000"/>
          </a:bodyPr>
          <a:lstStyle/>
          <a:p>
            <a:pPr>
              <a:buFont typeface="Wingdings" pitchFamily="2" charset="2"/>
              <a:buNone/>
            </a:pPr>
            <a:r>
              <a:rPr lang="en-US" dirty="0"/>
              <a:t>     Green tea has been used for thousands of years in Asia as both a beverage and an herbal medicine. This herbal tea contains </a:t>
            </a:r>
            <a:r>
              <a:rPr lang="en-US" dirty="0" err="1"/>
              <a:t>catechin</a:t>
            </a:r>
            <a:r>
              <a:rPr lang="en-US" dirty="0"/>
              <a:t>, which is a type of tannin that acts as an astringent. Research suggests that men and women in Japan who drink five to six cups of green tea each day have much lower rates of cancer than people who do not. Green tea is also thought to lower cholesterol and blood sugar, control high blood pressure, stop tooth decay, and fight viruses. Green tea has even been credited with the power to slow down the aging process</a:t>
            </a:r>
            <a:r>
              <a:rPr lang="en-US" dirty="0" smtClean="0"/>
              <a:t>.</a:t>
            </a:r>
          </a:p>
          <a:p>
            <a:pPr>
              <a:lnSpc>
                <a:spcPct val="90000"/>
              </a:lnSpc>
              <a:buFont typeface="Wingdings" pitchFamily="2" charset="2"/>
              <a:buNone/>
            </a:pPr>
            <a:r>
              <a:rPr lang="en-US" sz="2000" b="1" dirty="0" smtClean="0">
                <a:solidFill>
                  <a:schemeClr val="bg1"/>
                </a:solidFill>
              </a:rPr>
              <a:t>First: Who/What?</a:t>
            </a:r>
          </a:p>
          <a:p>
            <a:pPr>
              <a:lnSpc>
                <a:spcPct val="90000"/>
              </a:lnSpc>
              <a:buFont typeface="Wingdings" pitchFamily="2" charset="2"/>
              <a:buNone/>
            </a:pPr>
            <a:r>
              <a:rPr lang="en-US" sz="2000" b="1" dirty="0" smtClean="0">
                <a:solidFill>
                  <a:schemeClr val="bg1"/>
                </a:solidFill>
              </a:rPr>
              <a:t>Second: Supporting Details</a:t>
            </a:r>
          </a:p>
          <a:p>
            <a:pPr>
              <a:lnSpc>
                <a:spcPct val="90000"/>
              </a:lnSpc>
              <a:buFont typeface="Wingdings" pitchFamily="2" charset="2"/>
              <a:buNone/>
            </a:pPr>
            <a:r>
              <a:rPr lang="en-US" sz="2000" b="1" dirty="0" smtClean="0">
                <a:solidFill>
                  <a:schemeClr val="bg1"/>
                </a:solidFill>
              </a:rPr>
              <a:t>Third: Infer or Conclude</a:t>
            </a:r>
          </a:p>
          <a:p>
            <a:pPr>
              <a:buFont typeface="Wingdings" pitchFamily="2" charset="2"/>
              <a:buNone/>
            </a:pPr>
            <a:endParaRPr lang="en-US" sz="2000" dirty="0"/>
          </a:p>
          <a:p>
            <a:pPr>
              <a:buFont typeface="Wingdings" pitchFamily="2" charset="2"/>
              <a:buNone/>
            </a:pPr>
            <a:r>
              <a:rPr lang="en-US" sz="2000" dirty="0"/>
              <a:t>		__Green tea is an ancient herbal drink.</a:t>
            </a:r>
          </a:p>
          <a:p>
            <a:pPr>
              <a:buFont typeface="Wingdings" pitchFamily="2" charset="2"/>
              <a:buNone/>
            </a:pPr>
            <a:r>
              <a:rPr lang="en-US" sz="2000" dirty="0"/>
              <a:t>		__Green tea has caught the attention of medical researchers.</a:t>
            </a:r>
          </a:p>
          <a:p>
            <a:pPr>
              <a:buFont typeface="Wingdings" pitchFamily="2" charset="2"/>
              <a:buNone/>
            </a:pPr>
            <a:r>
              <a:rPr lang="en-US" sz="2000" dirty="0"/>
              <a:t>		__Green tea has many positive properties as a health drink.</a:t>
            </a:r>
          </a:p>
          <a:p>
            <a:pPr>
              <a:buFont typeface="Wingdings" pitchFamily="2" charset="2"/>
              <a:buNone/>
            </a:pPr>
            <a:endParaRPr lang="en-US" sz="2000" dirty="0"/>
          </a:p>
        </p:txBody>
      </p:sp>
      <p:pic>
        <p:nvPicPr>
          <p:cNvPr id="573444" name="Picture 4" descr="C:\Program Files\Microsoft Office\Office\Clipart\standard\stddir3\fd00454_.wmf"/>
          <p:cNvPicPr>
            <a:picLocks noChangeAspect="1" noChangeArrowheads="1"/>
          </p:cNvPicPr>
          <p:nvPr/>
        </p:nvPicPr>
        <p:blipFill>
          <a:blip r:embed="rId2" cstate="print"/>
          <a:srcRect/>
          <a:stretch>
            <a:fillRect/>
          </a:stretch>
        </p:blipFill>
        <p:spPr bwMode="auto">
          <a:xfrm>
            <a:off x="7467600" y="3886200"/>
            <a:ext cx="1328729" cy="1752600"/>
          </a:xfrm>
          <a:prstGeom prst="rect">
            <a:avLst/>
          </a:prstGeom>
          <a:noFill/>
        </p:spPr>
      </p:pic>
    </p:spTree>
  </p:cSld>
  <p:clrMapOvr>
    <a:masterClrMapping/>
  </p:clrMapOvr>
  <p:transition xmlns:p14="http://schemas.microsoft.com/office/powerpoint/2010/main" spd="med">
    <p:dissolv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p:txBody>
          <a:bodyPr>
            <a:normAutofit/>
          </a:bodyPr>
          <a:lstStyle/>
          <a:p>
            <a:pPr algn="ctr"/>
            <a:r>
              <a:rPr lang="en-US" sz="3200" b="1" u="sng" dirty="0" smtClean="0">
                <a:solidFill>
                  <a:schemeClr val="tx2">
                    <a:lumMod val="10000"/>
                  </a:schemeClr>
                </a:solidFill>
              </a:rPr>
              <a:t>Practice</a:t>
            </a:r>
            <a:r>
              <a:rPr lang="en-US" sz="3200" b="1" u="sng" dirty="0" smtClean="0">
                <a:solidFill>
                  <a:schemeClr val="tx1"/>
                </a:solidFill>
              </a:rPr>
              <a:t> </a:t>
            </a:r>
            <a:r>
              <a:rPr lang="en-US" sz="3200" b="1" u="sng" dirty="0" smtClean="0">
                <a:solidFill>
                  <a:schemeClr val="tx2">
                    <a:lumMod val="10000"/>
                  </a:schemeClr>
                </a:solidFill>
              </a:rPr>
              <a:t>finding</a:t>
            </a:r>
            <a:r>
              <a:rPr lang="en-US" sz="3200" b="1" u="sng" dirty="0" smtClean="0">
                <a:solidFill>
                  <a:schemeClr val="tx1"/>
                </a:solidFill>
              </a:rPr>
              <a:t> </a:t>
            </a:r>
            <a:r>
              <a:rPr lang="en-US" sz="3200" b="1" dirty="0" smtClean="0">
                <a:solidFill>
                  <a:schemeClr val="tx1"/>
                </a:solidFill>
              </a:rPr>
              <a:t>the implied main idea?</a:t>
            </a:r>
            <a:endParaRPr lang="en-US" dirty="0"/>
          </a:p>
        </p:txBody>
      </p:sp>
      <p:sp>
        <p:nvSpPr>
          <p:cNvPr id="574467" name="Rectangle 3"/>
          <p:cNvSpPr>
            <a:spLocks noGrp="1" noChangeArrowheads="1"/>
          </p:cNvSpPr>
          <p:nvPr>
            <p:ph idx="1"/>
          </p:nvPr>
        </p:nvSpPr>
        <p:spPr/>
        <p:txBody>
          <a:bodyPr>
            <a:normAutofit/>
          </a:bodyPr>
          <a:lstStyle/>
          <a:p>
            <a:pPr>
              <a:buFont typeface="Wingdings" pitchFamily="2" charset="2"/>
              <a:buNone/>
            </a:pPr>
            <a:r>
              <a:rPr lang="en-US" sz="2800"/>
              <a:t>     </a:t>
            </a:r>
            <a:r>
              <a:rPr lang="en-US" sz="2000"/>
              <a:t>Green tea has been used for thousands of years in Asia as both a beverage and an herbal medicine. This herbal tea contains catechin, which is a type of tannin that acts as an astringent. Research suggests that men and women in Japan who drink five to six cups of green tea each day have much lower rates of cancer than people who do not. Green tea is also thought to lower cholesterol and blood sugar, control high blood pressure, stop tooth decay, and fight viruses. Green tea has even been credited with the power to slow down the aging process.</a:t>
            </a:r>
          </a:p>
          <a:p>
            <a:pPr>
              <a:buFont typeface="Wingdings" pitchFamily="2" charset="2"/>
              <a:buNone/>
            </a:pPr>
            <a:r>
              <a:rPr lang="en-US" sz="2000"/>
              <a:t>		__Green tea is an ancient herbal drink.</a:t>
            </a:r>
          </a:p>
          <a:p>
            <a:pPr>
              <a:buFont typeface="Wingdings" pitchFamily="2" charset="2"/>
              <a:buNone/>
            </a:pPr>
            <a:r>
              <a:rPr lang="en-US" sz="2000"/>
              <a:t>		__Green tea has caught the attention of medical researchers.</a:t>
            </a:r>
          </a:p>
          <a:p>
            <a:pPr>
              <a:buFont typeface="Wingdings" pitchFamily="2" charset="2"/>
              <a:buNone/>
            </a:pPr>
            <a:r>
              <a:rPr lang="en-US" sz="2000" b="1"/>
              <a:t>		</a:t>
            </a:r>
            <a:r>
              <a:rPr lang="en-US" sz="2000" b="1">
                <a:solidFill>
                  <a:srgbClr val="A50021"/>
                </a:solidFill>
              </a:rPr>
              <a:t>X</a:t>
            </a:r>
            <a:r>
              <a:rPr lang="en-US" sz="2000" b="1"/>
              <a:t> </a:t>
            </a:r>
            <a:r>
              <a:rPr lang="en-US" sz="2000" b="1">
                <a:solidFill>
                  <a:srgbClr val="A50021"/>
                </a:solidFill>
              </a:rPr>
              <a:t>Green tea has many positive properties as a health drink.</a:t>
            </a:r>
          </a:p>
          <a:p>
            <a:pPr>
              <a:buFont typeface="Wingdings" pitchFamily="2" charset="2"/>
              <a:buNone/>
            </a:pPr>
            <a:endParaRPr lang="en-US" sz="2000" b="1">
              <a:solidFill>
                <a:srgbClr val="A50021"/>
              </a:solidFill>
            </a:endParaRPr>
          </a:p>
        </p:txBody>
      </p:sp>
      <p:pic>
        <p:nvPicPr>
          <p:cNvPr id="574468" name="Picture 4" descr="C:\Program Files\Microsoft Office\Office\Clipart\standard\stddir3\fd00454_.wmf"/>
          <p:cNvPicPr>
            <a:picLocks noChangeAspect="1" noChangeArrowheads="1"/>
          </p:cNvPicPr>
          <p:nvPr/>
        </p:nvPicPr>
        <p:blipFill>
          <a:blip r:embed="rId2" cstate="print"/>
          <a:srcRect/>
          <a:stretch>
            <a:fillRect/>
          </a:stretch>
        </p:blipFill>
        <p:spPr bwMode="auto">
          <a:xfrm>
            <a:off x="7391400" y="4038600"/>
            <a:ext cx="1403350" cy="1851025"/>
          </a:xfrm>
          <a:prstGeom prst="rect">
            <a:avLst/>
          </a:prstGeom>
          <a:noFill/>
        </p:spPr>
      </p:pic>
    </p:spTree>
  </p:cSld>
  <p:clrMapOvr>
    <a:masterClrMapping/>
  </p:clrMapOvr>
  <p:transition xmlns:p14="http://schemas.microsoft.com/office/powerpoint/2010/main" spd="med">
    <p:dissolv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rmAutofit/>
          </a:bodyPr>
          <a:lstStyle/>
          <a:p>
            <a:r>
              <a:rPr lang="en-US" sz="3200" b="1" u="sng" dirty="0" smtClean="0">
                <a:solidFill>
                  <a:schemeClr val="tx2">
                    <a:lumMod val="10000"/>
                  </a:schemeClr>
                </a:solidFill>
              </a:rPr>
              <a:t>Practice writing </a:t>
            </a:r>
            <a:r>
              <a:rPr lang="en-US" sz="3200" b="1" dirty="0" smtClean="0">
                <a:solidFill>
                  <a:schemeClr val="tx1"/>
                </a:solidFill>
              </a:rPr>
              <a:t>the implied main idea?</a:t>
            </a:r>
            <a:endParaRPr lang="en-US" dirty="0"/>
          </a:p>
        </p:txBody>
      </p:sp>
      <p:sp>
        <p:nvSpPr>
          <p:cNvPr id="3" name="Content Placeholder 2"/>
          <p:cNvSpPr>
            <a:spLocks noGrp="1"/>
          </p:cNvSpPr>
          <p:nvPr>
            <p:ph idx="1"/>
          </p:nvPr>
        </p:nvSpPr>
        <p:spPr/>
        <p:txBody>
          <a:bodyPr>
            <a:normAutofit fontScale="92500" lnSpcReduction="20000"/>
          </a:bodyPr>
          <a:lstStyle/>
          <a:p>
            <a:r>
              <a:rPr lang="en-US" dirty="0"/>
              <a:t>To many parents, the infant's crying may be mainly an irritation, especially if it continues for long periods. But crying serves important functions for the child as well as for the parents. For the child, crying helps improve lung capacity and the respiratory system. Perhaps more important, the cry serves as a signal of distress. When babies cry, they indicate that they are hungry or in pain, and this is important information for parents</a:t>
            </a:r>
            <a:r>
              <a:rPr lang="en-US" dirty="0" smtClean="0"/>
              <a:t>.</a:t>
            </a:r>
          </a:p>
          <a:p>
            <a:pPr>
              <a:lnSpc>
                <a:spcPct val="90000"/>
              </a:lnSpc>
              <a:buFont typeface="Wingdings" pitchFamily="2" charset="2"/>
              <a:buNone/>
            </a:pPr>
            <a:r>
              <a:rPr lang="en-US" b="1" dirty="0" smtClean="0">
                <a:solidFill>
                  <a:schemeClr val="bg1"/>
                </a:solidFill>
              </a:rPr>
              <a:t>First: Who/What?</a:t>
            </a:r>
          </a:p>
          <a:p>
            <a:pPr>
              <a:lnSpc>
                <a:spcPct val="90000"/>
              </a:lnSpc>
              <a:buFont typeface="Wingdings" pitchFamily="2" charset="2"/>
              <a:buNone/>
            </a:pPr>
            <a:r>
              <a:rPr lang="en-US" b="1" dirty="0" smtClean="0">
                <a:solidFill>
                  <a:schemeClr val="bg1"/>
                </a:solidFill>
              </a:rPr>
              <a:t>Second: Supporting Details</a:t>
            </a:r>
          </a:p>
          <a:p>
            <a:pPr>
              <a:lnSpc>
                <a:spcPct val="90000"/>
              </a:lnSpc>
              <a:buFont typeface="Wingdings" pitchFamily="2" charset="2"/>
              <a:buNone/>
            </a:pPr>
            <a:r>
              <a:rPr lang="en-US" b="1" dirty="0" smtClean="0">
                <a:solidFill>
                  <a:schemeClr val="bg1"/>
                </a:solidFill>
              </a:rPr>
              <a:t>Third: Infer or Conclude</a:t>
            </a:r>
          </a:p>
          <a:p>
            <a:endParaRPr lang="en-US" dirty="0"/>
          </a:p>
        </p:txBody>
      </p:sp>
    </p:spTree>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p:txBody>
          <a:bodyPr>
            <a:normAutofit/>
          </a:bodyPr>
          <a:lstStyle/>
          <a:p>
            <a:pPr algn="ctr"/>
            <a:r>
              <a:rPr lang="en-US" sz="3200" b="1" dirty="0">
                <a:solidFill>
                  <a:schemeClr val="tx2">
                    <a:lumMod val="10000"/>
                  </a:schemeClr>
                </a:solidFill>
              </a:rPr>
              <a:t>Chapter Review</a:t>
            </a:r>
          </a:p>
        </p:txBody>
      </p:sp>
      <p:sp>
        <p:nvSpPr>
          <p:cNvPr id="577539" name="Rectangle 3"/>
          <p:cNvSpPr>
            <a:spLocks noGrp="1" noChangeArrowheads="1"/>
          </p:cNvSpPr>
          <p:nvPr>
            <p:ph idx="1"/>
          </p:nvPr>
        </p:nvSpPr>
        <p:spPr/>
        <p:txBody>
          <a:bodyPr>
            <a:normAutofit/>
          </a:bodyPr>
          <a:lstStyle/>
          <a:p>
            <a:r>
              <a:rPr lang="en-US" sz="2800" dirty="0"/>
              <a:t>A main idea that is </a:t>
            </a:r>
            <a:r>
              <a:rPr lang="en-US" sz="2800" b="1" dirty="0">
                <a:solidFill>
                  <a:schemeClr val="bg1"/>
                </a:solidFill>
              </a:rPr>
              <a:t>not stated directly </a:t>
            </a:r>
            <a:r>
              <a:rPr lang="en-US" sz="2800" dirty="0"/>
              <a:t>but </a:t>
            </a:r>
            <a:r>
              <a:rPr lang="en-US" sz="2800" b="1" dirty="0"/>
              <a:t>is </a:t>
            </a:r>
            <a:r>
              <a:rPr lang="en-US" sz="2800" b="1" dirty="0">
                <a:solidFill>
                  <a:schemeClr val="bg1"/>
                </a:solidFill>
              </a:rPr>
              <a:t>strongly suggested </a:t>
            </a:r>
            <a:r>
              <a:rPr lang="en-US" sz="2800" dirty="0"/>
              <a:t>by the supporting details in the passage is an </a:t>
            </a:r>
            <a:r>
              <a:rPr lang="en-US" sz="2800" u="sng" dirty="0"/>
              <a:t>implied main idea.</a:t>
            </a:r>
          </a:p>
          <a:p>
            <a:r>
              <a:rPr lang="en-US" sz="2800" dirty="0">
                <a:solidFill>
                  <a:schemeClr val="bg1"/>
                </a:solidFill>
              </a:rPr>
              <a:t>Questions </a:t>
            </a:r>
            <a:r>
              <a:rPr lang="en-US" sz="2800" dirty="0"/>
              <a:t>for finding the implied main idea are:</a:t>
            </a:r>
          </a:p>
          <a:p>
            <a:pPr lvl="1"/>
            <a:r>
              <a:rPr lang="en-US" sz="2400" b="1" dirty="0" smtClean="0"/>
              <a:t>Who/What</a:t>
            </a:r>
            <a:r>
              <a:rPr lang="en-US" sz="2400" dirty="0" smtClean="0"/>
              <a:t> </a:t>
            </a:r>
            <a:r>
              <a:rPr lang="en-US" sz="2400" dirty="0"/>
              <a:t>is the </a:t>
            </a:r>
            <a:r>
              <a:rPr lang="en-US" sz="2400" u="sng" dirty="0"/>
              <a:t>topic</a:t>
            </a:r>
            <a:r>
              <a:rPr lang="en-US" sz="2400" dirty="0"/>
              <a:t> or subject of the paragraph?</a:t>
            </a:r>
          </a:p>
          <a:p>
            <a:pPr lvl="1"/>
            <a:r>
              <a:rPr lang="en-US" sz="2400" b="1" dirty="0"/>
              <a:t>What </a:t>
            </a:r>
            <a:r>
              <a:rPr lang="en-US" sz="2400" dirty="0"/>
              <a:t>are the major </a:t>
            </a:r>
            <a:r>
              <a:rPr lang="en-US" sz="2400" u="sng" dirty="0"/>
              <a:t>supporting details</a:t>
            </a:r>
            <a:r>
              <a:rPr lang="en-US" sz="2400" dirty="0" smtClean="0"/>
              <a:t>? When, Where, Why, How</a:t>
            </a:r>
            <a:endParaRPr lang="en-US" sz="2400" dirty="0"/>
          </a:p>
          <a:p>
            <a:pPr lvl="1"/>
            <a:r>
              <a:rPr lang="en-US" sz="2400" dirty="0"/>
              <a:t>Based on the details about the topic</a:t>
            </a:r>
            <a:r>
              <a:rPr lang="en-US" sz="2400" dirty="0" smtClean="0"/>
              <a:t>,</a:t>
            </a:r>
            <a:r>
              <a:rPr lang="en-US" sz="2400" b="1" dirty="0" smtClean="0"/>
              <a:t> Infer </a:t>
            </a:r>
            <a:r>
              <a:rPr lang="en-US" sz="2400" dirty="0" smtClean="0"/>
              <a:t>what the author is trying to get across.  </a:t>
            </a:r>
            <a:endParaRPr lang="en-US" sz="24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normAutofit/>
          </a:bodyPr>
          <a:lstStyle/>
          <a:p>
            <a:pPr algn="ctr"/>
            <a:r>
              <a:rPr lang="en-US" sz="3200" b="1" dirty="0">
                <a:solidFill>
                  <a:schemeClr val="tx2">
                    <a:lumMod val="10000"/>
                  </a:schemeClr>
                </a:solidFill>
              </a:rPr>
              <a:t>Chapter Review</a:t>
            </a:r>
          </a:p>
        </p:txBody>
      </p:sp>
      <p:sp>
        <p:nvSpPr>
          <p:cNvPr id="578563" name="Rectangle 3"/>
          <p:cNvSpPr>
            <a:spLocks noGrp="1" noChangeArrowheads="1"/>
          </p:cNvSpPr>
          <p:nvPr>
            <p:ph idx="1"/>
          </p:nvPr>
        </p:nvSpPr>
        <p:spPr/>
        <p:txBody>
          <a:bodyPr>
            <a:normAutofit/>
          </a:bodyPr>
          <a:lstStyle/>
          <a:p>
            <a:r>
              <a:rPr lang="en-US" sz="2800" dirty="0"/>
              <a:t>The implied main idea will be </a:t>
            </a:r>
            <a:r>
              <a:rPr lang="en-US" sz="2800" b="1" dirty="0">
                <a:solidFill>
                  <a:schemeClr val="bg1"/>
                </a:solidFill>
              </a:rPr>
              <a:t>general enough to cover all the details,</a:t>
            </a:r>
            <a:r>
              <a:rPr lang="en-US" sz="2800" b="1" dirty="0"/>
              <a:t> </a:t>
            </a:r>
            <a:r>
              <a:rPr lang="en-US" sz="2800" dirty="0"/>
              <a:t>but it will not be so broad that it becomes an </a:t>
            </a:r>
            <a:r>
              <a:rPr lang="en-US" sz="2800" u="sng" dirty="0"/>
              <a:t>overgeneralization</a:t>
            </a:r>
            <a:r>
              <a:rPr lang="en-US" sz="2800" dirty="0"/>
              <a:t> or sweeping statement that suggests details not given.</a:t>
            </a:r>
          </a:p>
          <a:p>
            <a:r>
              <a:rPr lang="en-US" sz="2800" dirty="0"/>
              <a:t>Implied main ideas must be </a:t>
            </a:r>
            <a:r>
              <a:rPr lang="en-US" sz="2800" b="1" dirty="0">
                <a:solidFill>
                  <a:schemeClr val="bg1"/>
                </a:solidFill>
              </a:rPr>
              <a:t>neither too </a:t>
            </a:r>
            <a:r>
              <a:rPr lang="en-US" sz="2800" b="1" u="sng" dirty="0">
                <a:solidFill>
                  <a:schemeClr val="bg1"/>
                </a:solidFill>
              </a:rPr>
              <a:t>broad</a:t>
            </a:r>
            <a:r>
              <a:rPr lang="en-US" sz="2800" b="1" dirty="0">
                <a:solidFill>
                  <a:schemeClr val="bg1"/>
                </a:solidFill>
              </a:rPr>
              <a:t> nor too </a:t>
            </a:r>
            <a:r>
              <a:rPr lang="en-US" sz="2800" b="1" u="sng" dirty="0">
                <a:solidFill>
                  <a:schemeClr val="bg1"/>
                </a:solidFill>
              </a:rPr>
              <a:t>narrow</a:t>
            </a:r>
            <a:r>
              <a:rPr lang="en-US" sz="2800" b="1" dirty="0">
                <a:solidFill>
                  <a:schemeClr val="bg1"/>
                </a:solidFill>
              </a:rPr>
              <a:t>.</a:t>
            </a:r>
          </a:p>
          <a:p>
            <a:r>
              <a:rPr lang="en-US" sz="2800" dirty="0"/>
              <a:t>To formulate an implied main idea, you must learn to </a:t>
            </a:r>
            <a:r>
              <a:rPr lang="en-US" sz="2800" b="1" u="sng" dirty="0"/>
              <a:t>summarize</a:t>
            </a:r>
            <a:r>
              <a:rPr lang="en-US" sz="2800" dirty="0"/>
              <a:t> the most important details into one sentence.</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10000"/>
                  </a:schemeClr>
                </a:solidFill>
              </a:rPr>
              <a:t>Today’s Objectives</a:t>
            </a:r>
            <a:endParaRPr lang="en-US" b="1" dirty="0">
              <a:solidFill>
                <a:schemeClr val="tx2">
                  <a:lumMod val="10000"/>
                </a:schemeClr>
              </a:solidFill>
            </a:endParaRPr>
          </a:p>
        </p:txBody>
      </p:sp>
      <p:sp>
        <p:nvSpPr>
          <p:cNvPr id="3" name="Content Placeholder 2"/>
          <p:cNvSpPr>
            <a:spLocks noGrp="1"/>
          </p:cNvSpPr>
          <p:nvPr>
            <p:ph idx="1"/>
          </p:nvPr>
        </p:nvSpPr>
        <p:spPr/>
        <p:txBody>
          <a:bodyPr>
            <a:normAutofit fontScale="85000" lnSpcReduction="10000"/>
          </a:bodyPr>
          <a:lstStyle/>
          <a:p>
            <a:r>
              <a:rPr lang="en-US" dirty="0" smtClean="0"/>
              <a:t>1. </a:t>
            </a:r>
            <a:r>
              <a:rPr lang="en-US" b="1" dirty="0" smtClean="0">
                <a:solidFill>
                  <a:schemeClr val="tx2">
                    <a:lumMod val="10000"/>
                  </a:schemeClr>
                </a:solidFill>
                <a:latin typeface="+mj-lt"/>
              </a:rPr>
              <a:t>Review</a:t>
            </a:r>
            <a:r>
              <a:rPr lang="en-US" dirty="0" smtClean="0">
                <a:latin typeface="+mj-lt"/>
              </a:rPr>
              <a:t> </a:t>
            </a:r>
            <a:r>
              <a:rPr lang="en-US" dirty="0" smtClean="0"/>
              <a:t>where we find </a:t>
            </a:r>
            <a:r>
              <a:rPr lang="en-US" i="1" dirty="0" smtClean="0"/>
              <a:t>main ideas in a paragraph</a:t>
            </a:r>
            <a:r>
              <a:rPr lang="en-US" dirty="0" smtClean="0"/>
              <a:t>.</a:t>
            </a:r>
          </a:p>
          <a:p>
            <a:r>
              <a:rPr lang="en-US" dirty="0" smtClean="0"/>
              <a:t>2. </a:t>
            </a:r>
            <a:r>
              <a:rPr lang="en-US" b="1" dirty="0" smtClean="0">
                <a:solidFill>
                  <a:schemeClr val="tx2">
                    <a:lumMod val="10000"/>
                  </a:schemeClr>
                </a:solidFill>
                <a:latin typeface="+mj-lt"/>
              </a:rPr>
              <a:t>Identify the </a:t>
            </a:r>
            <a:r>
              <a:rPr lang="en-US" i="1" dirty="0" smtClean="0"/>
              <a:t>Vocabulary word: </a:t>
            </a:r>
            <a:r>
              <a:rPr lang="en-US" dirty="0" smtClean="0"/>
              <a:t>imply</a:t>
            </a:r>
          </a:p>
          <a:p>
            <a:r>
              <a:rPr lang="en-US" dirty="0" smtClean="0"/>
              <a:t>3. </a:t>
            </a:r>
            <a:r>
              <a:rPr lang="en-US" b="1" dirty="0" smtClean="0">
                <a:solidFill>
                  <a:schemeClr val="tx2">
                    <a:lumMod val="10000"/>
                  </a:schemeClr>
                </a:solidFill>
                <a:latin typeface="+mj-lt"/>
              </a:rPr>
              <a:t>Identify the </a:t>
            </a:r>
            <a:r>
              <a:rPr lang="en-US" i="1" dirty="0" smtClean="0"/>
              <a:t>Academic vocabulary </a:t>
            </a:r>
            <a:r>
              <a:rPr lang="en-US" dirty="0" smtClean="0"/>
              <a:t>word: implied main idea</a:t>
            </a:r>
          </a:p>
          <a:p>
            <a:r>
              <a:rPr lang="en-US" dirty="0" smtClean="0"/>
              <a:t>4</a:t>
            </a:r>
            <a:r>
              <a:rPr lang="en-US" dirty="0" smtClean="0">
                <a:latin typeface="+mj-lt"/>
              </a:rPr>
              <a:t>. </a:t>
            </a:r>
            <a:r>
              <a:rPr lang="en-US" b="1" dirty="0" smtClean="0">
                <a:solidFill>
                  <a:schemeClr val="tx2">
                    <a:lumMod val="10000"/>
                  </a:schemeClr>
                </a:solidFill>
                <a:latin typeface="+mj-lt"/>
              </a:rPr>
              <a:t>Write the </a:t>
            </a:r>
            <a:r>
              <a:rPr lang="en-US" i="1" dirty="0" smtClean="0"/>
              <a:t>steps of questions </a:t>
            </a:r>
            <a:r>
              <a:rPr lang="en-US" dirty="0" smtClean="0"/>
              <a:t>that will aid in determining the implied main idea of the paragraph.  </a:t>
            </a:r>
          </a:p>
          <a:p>
            <a:r>
              <a:rPr lang="en-US" dirty="0" smtClean="0"/>
              <a:t>5. </a:t>
            </a:r>
            <a:r>
              <a:rPr lang="en-US" b="1" dirty="0" smtClean="0">
                <a:solidFill>
                  <a:schemeClr val="tx2">
                    <a:lumMod val="10000"/>
                  </a:schemeClr>
                </a:solidFill>
                <a:latin typeface="+mj-lt"/>
              </a:rPr>
              <a:t>Practice identifying the </a:t>
            </a:r>
            <a:r>
              <a:rPr lang="en-US" i="1" dirty="0" smtClean="0"/>
              <a:t>implied main idea in a  paragraph</a:t>
            </a:r>
            <a:r>
              <a:rPr lang="en-US" dirty="0" smtClean="0"/>
              <a:t> as a whole class.</a:t>
            </a:r>
          </a:p>
          <a:p>
            <a:r>
              <a:rPr lang="en-US" dirty="0" smtClean="0"/>
              <a:t>6. </a:t>
            </a:r>
            <a:r>
              <a:rPr lang="en-US" b="1" dirty="0" smtClean="0">
                <a:solidFill>
                  <a:schemeClr val="tx2">
                    <a:lumMod val="10000"/>
                  </a:schemeClr>
                </a:solidFill>
                <a:latin typeface="+mj-lt"/>
              </a:rPr>
              <a:t>Practice writing</a:t>
            </a:r>
            <a:r>
              <a:rPr lang="en-US" dirty="0" smtClean="0">
                <a:solidFill>
                  <a:schemeClr val="tx2">
                    <a:lumMod val="10000"/>
                  </a:schemeClr>
                </a:solidFill>
                <a:latin typeface="+mj-lt"/>
              </a:rPr>
              <a:t> the </a:t>
            </a:r>
            <a:r>
              <a:rPr lang="en-US" i="1" dirty="0" smtClean="0"/>
              <a:t>implied main idea </a:t>
            </a:r>
            <a:r>
              <a:rPr lang="en-US" dirty="0" smtClean="0"/>
              <a:t>in groups. </a:t>
            </a:r>
          </a:p>
          <a:p>
            <a:r>
              <a:rPr lang="en-US" dirty="0" smtClean="0"/>
              <a:t>7. </a:t>
            </a:r>
            <a:r>
              <a:rPr lang="en-US" b="1" dirty="0" smtClean="0">
                <a:solidFill>
                  <a:schemeClr val="tx2">
                    <a:lumMod val="10000"/>
                  </a:schemeClr>
                </a:solidFill>
                <a:latin typeface="+mj-lt"/>
              </a:rPr>
              <a:t>Independent: </a:t>
            </a:r>
            <a:r>
              <a:rPr lang="en-US" dirty="0" smtClean="0"/>
              <a:t>go to the website </a:t>
            </a:r>
            <a:r>
              <a:rPr lang="en-US" dirty="0" err="1" smtClean="0"/>
              <a:t>readingcomprehensiononline.ning</a:t>
            </a:r>
            <a:r>
              <a:rPr lang="en-US" dirty="0" smtClean="0"/>
              <a:t> and do the activity under week 12. </a:t>
            </a:r>
            <a:endParaRPr lang="en-US" dirty="0"/>
          </a:p>
        </p:txBody>
      </p:sp>
    </p:spTree>
  </p:cSld>
  <p:clrMapOvr>
    <a:masterClrMapping/>
  </p:clrMapOvr>
  <p:transition xmlns:p14="http://schemas.microsoft.com/office/powerpoint/2010/main" spd="med">
    <p:blinds dir="vert"/>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p:txBody>
          <a:bodyPr>
            <a:normAutofit/>
          </a:bodyPr>
          <a:lstStyle/>
          <a:p>
            <a:pPr algn="ctr"/>
            <a:r>
              <a:rPr lang="en-US" sz="3200" b="1" dirty="0">
                <a:solidFill>
                  <a:schemeClr val="tx2">
                    <a:lumMod val="10000"/>
                  </a:schemeClr>
                </a:solidFill>
              </a:rPr>
              <a:t>Chapter Review</a:t>
            </a:r>
          </a:p>
        </p:txBody>
      </p:sp>
      <p:sp>
        <p:nvSpPr>
          <p:cNvPr id="579587" name="Rectangle 3"/>
          <p:cNvSpPr>
            <a:spLocks noGrp="1" noChangeArrowheads="1"/>
          </p:cNvSpPr>
          <p:nvPr>
            <p:ph idx="1"/>
          </p:nvPr>
        </p:nvSpPr>
        <p:spPr/>
        <p:txBody>
          <a:bodyPr/>
          <a:lstStyle/>
          <a:p>
            <a:r>
              <a:rPr lang="en-US" sz="2800" dirty="0"/>
              <a:t>Formulating implied main ideas requires that the reader be </a:t>
            </a:r>
            <a:r>
              <a:rPr lang="en-US" sz="2800" b="1" u="sng" dirty="0">
                <a:solidFill>
                  <a:schemeClr val="bg1"/>
                </a:solidFill>
              </a:rPr>
              <a:t>actively involved</a:t>
            </a:r>
            <a:r>
              <a:rPr lang="en-US" sz="2800" b="1" dirty="0">
                <a:solidFill>
                  <a:schemeClr val="bg1"/>
                </a:solidFill>
              </a:rPr>
              <a:t> </a:t>
            </a:r>
            <a:r>
              <a:rPr lang="en-US" sz="2800" dirty="0"/>
              <a:t>in the reading process.</a:t>
            </a:r>
          </a:p>
          <a:p>
            <a:r>
              <a:rPr lang="en-US" sz="2800" dirty="0"/>
              <a:t>You must use information you already have to make the </a:t>
            </a:r>
            <a:r>
              <a:rPr lang="en-US" sz="2800" u="sng" dirty="0"/>
              <a:t>connections</a:t>
            </a:r>
            <a:r>
              <a:rPr lang="en-US" sz="2800" dirty="0"/>
              <a:t> between ideas that the author is suggesting</a:t>
            </a:r>
            <a:r>
              <a:rPr lang="en-US" sz="2800" dirty="0" smtClean="0"/>
              <a:t>.</a:t>
            </a:r>
            <a:endParaRPr lang="en-US" sz="28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tx2">
                    <a:lumMod val="10000"/>
                  </a:schemeClr>
                </a:solidFill>
              </a:rPr>
              <a:t>Independent Assignment:</a:t>
            </a:r>
            <a:endParaRPr lang="en-US" sz="3200" b="1" dirty="0">
              <a:solidFill>
                <a:schemeClr val="tx2">
                  <a:lumMod val="10000"/>
                </a:schemeClr>
              </a:solidFill>
            </a:endParaRPr>
          </a:p>
        </p:txBody>
      </p:sp>
      <p:sp>
        <p:nvSpPr>
          <p:cNvPr id="3" name="Content Placeholder 2"/>
          <p:cNvSpPr>
            <a:spLocks noGrp="1"/>
          </p:cNvSpPr>
          <p:nvPr>
            <p:ph idx="1"/>
          </p:nvPr>
        </p:nvSpPr>
        <p:spPr/>
        <p:txBody>
          <a:bodyPr/>
          <a:lstStyle/>
          <a:p>
            <a:r>
              <a:rPr lang="en-US" dirty="0" smtClean="0"/>
              <a:t>Go online to http://readingcomprehensiononline.ning and do week 12 activity. </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solidFill>
                  <a:schemeClr val="tx2">
                    <a:lumMod val="10000"/>
                  </a:schemeClr>
                </a:solidFill>
              </a:rPr>
              <a:t>Review</a:t>
            </a:r>
            <a:r>
              <a:rPr lang="en-US" sz="2800" dirty="0" smtClean="0">
                <a:solidFill>
                  <a:schemeClr val="tx1"/>
                </a:solidFill>
              </a:rPr>
              <a:t> finding the main idea vocabulary</a:t>
            </a:r>
            <a:endParaRPr lang="en-US" sz="2800" dirty="0"/>
          </a:p>
        </p:txBody>
      </p:sp>
      <p:sp>
        <p:nvSpPr>
          <p:cNvPr id="3" name="Content Placeholder 2"/>
          <p:cNvSpPr>
            <a:spLocks noGrp="1"/>
          </p:cNvSpPr>
          <p:nvPr>
            <p:ph idx="1"/>
          </p:nvPr>
        </p:nvSpPr>
        <p:spPr/>
        <p:txBody>
          <a:bodyPr>
            <a:normAutofit/>
          </a:bodyPr>
          <a:lstStyle/>
          <a:p>
            <a:r>
              <a:rPr lang="en-US" dirty="0" smtClean="0">
                <a:solidFill>
                  <a:schemeClr val="bg1"/>
                </a:solidFill>
              </a:rPr>
              <a:t>A topic </a:t>
            </a:r>
            <a:r>
              <a:rPr lang="en-US" dirty="0" smtClean="0"/>
              <a:t>(the general idea or subject). It can be stated in a sentence or just a few words.</a:t>
            </a:r>
          </a:p>
          <a:p>
            <a:r>
              <a:rPr lang="en-US" dirty="0" smtClean="0">
                <a:solidFill>
                  <a:schemeClr val="bg1"/>
                </a:solidFill>
              </a:rPr>
              <a:t>A main idea </a:t>
            </a:r>
            <a:r>
              <a:rPr lang="en-US" dirty="0" smtClean="0"/>
              <a:t>(the controlling point the author is making about the topic). It is often stated in a topic sentence. It usually includes the topic and the author’s attitude or opinion about the topic, or the author’s approach to the topic.</a:t>
            </a:r>
          </a:p>
          <a:p>
            <a:r>
              <a:rPr lang="en-US" dirty="0" smtClean="0">
                <a:solidFill>
                  <a:schemeClr val="bg1"/>
                </a:solidFill>
              </a:rPr>
              <a:t>Supporting details </a:t>
            </a:r>
            <a:r>
              <a:rPr lang="en-US" dirty="0" smtClean="0"/>
              <a:t>are specific ideas to develop, explain, or support the main idea.</a:t>
            </a:r>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u="sng" dirty="0" smtClean="0">
                <a:solidFill>
                  <a:schemeClr val="tx2">
                    <a:lumMod val="10000"/>
                  </a:schemeClr>
                </a:solidFill>
              </a:rPr>
              <a:t>Review</a:t>
            </a:r>
            <a:r>
              <a:rPr lang="en-US" sz="2800" b="1" dirty="0" smtClean="0">
                <a:solidFill>
                  <a:schemeClr val="tx1"/>
                </a:solidFill>
              </a:rPr>
              <a:t> where main ideas are found?</a:t>
            </a:r>
            <a:r>
              <a:rPr lang="en-US" sz="2800" dirty="0" smtClean="0">
                <a:solidFill>
                  <a:schemeClr val="tx1"/>
                </a:solidFill>
              </a:rPr>
              <a:t/>
            </a:r>
            <a:br>
              <a:rPr lang="en-US" sz="2800" dirty="0" smtClean="0">
                <a:solidFill>
                  <a:schemeClr val="tx1"/>
                </a:solidFill>
              </a:rPr>
            </a:br>
            <a:endParaRPr lang="en-US" sz="2800" b="1" dirty="0">
              <a:solidFill>
                <a:schemeClr val="tx1"/>
              </a:solidFill>
            </a:endParaRPr>
          </a:p>
        </p:txBody>
      </p:sp>
      <p:sp>
        <p:nvSpPr>
          <p:cNvPr id="3" name="Content Placeholder 2"/>
          <p:cNvSpPr>
            <a:spLocks noGrp="1"/>
          </p:cNvSpPr>
          <p:nvPr>
            <p:ph idx="1"/>
          </p:nvPr>
        </p:nvSpPr>
        <p:spPr/>
        <p:txBody>
          <a:bodyPr>
            <a:normAutofit fontScale="85000" lnSpcReduction="20000"/>
          </a:bodyPr>
          <a:lstStyle/>
          <a:p>
            <a:pPr lvl="0"/>
            <a:r>
              <a:rPr lang="en-US" dirty="0" smtClean="0"/>
              <a:t>It </a:t>
            </a:r>
            <a:r>
              <a:rPr lang="en-US" dirty="0"/>
              <a:t>is easy to identify a main idea that </a:t>
            </a:r>
            <a:r>
              <a:rPr lang="en-US" b="1" dirty="0"/>
              <a:t>is</a:t>
            </a:r>
            <a:r>
              <a:rPr lang="en-US" b="1" dirty="0">
                <a:solidFill>
                  <a:schemeClr val="bg1"/>
                </a:solidFill>
              </a:rPr>
              <a:t> directly expressed in the text. </a:t>
            </a:r>
            <a:endParaRPr lang="en-US" sz="2400" b="1" dirty="0">
              <a:solidFill>
                <a:schemeClr val="bg1"/>
              </a:solidFill>
            </a:endParaRPr>
          </a:p>
          <a:p>
            <a:pPr lvl="1"/>
            <a:r>
              <a:rPr lang="en-US" dirty="0"/>
              <a:t>Main ideas are often found at the </a:t>
            </a:r>
            <a:r>
              <a:rPr lang="en-US" b="1" dirty="0">
                <a:solidFill>
                  <a:schemeClr val="bg1"/>
                </a:solidFill>
              </a:rPr>
              <a:t>beginning </a:t>
            </a:r>
            <a:r>
              <a:rPr lang="en-US" dirty="0"/>
              <a:t>of paragraphs. The first sentence often explains the subject being discussed in the passage. </a:t>
            </a:r>
            <a:endParaRPr lang="en-US" sz="2000" dirty="0"/>
          </a:p>
          <a:p>
            <a:r>
              <a:rPr lang="en-US" dirty="0" smtClean="0">
                <a:solidFill>
                  <a:srgbClr val="FFFF00"/>
                </a:solidFill>
              </a:rPr>
              <a:t>Severe acute respiratory syndrome (SARS) is a new and serious disease. </a:t>
            </a:r>
            <a:r>
              <a:rPr lang="en-US" dirty="0" smtClean="0"/>
              <a:t>The disease, first noticed in 2003, developed in China and then spread to North America and Europe. It usually begins with a fever that is higher than 100.4 degrees Fahrenheit. Other signs may include a headache, an overall feeling of discomfort, and body aches. After two to seven days, SARS patients may develop a dry cough, and they may have trouble breathing. SARS has lead to death in some cases.</a:t>
            </a:r>
          </a:p>
          <a:p>
            <a:endParaRPr lang="en-US" dirty="0"/>
          </a:p>
        </p:txBody>
      </p:sp>
    </p:spTree>
  </p:cSld>
  <p:clrMapOvr>
    <a:masterClrMapping/>
  </p:clrMapOvr>
  <p:transition xmlns:p14="http://schemas.microsoft.com/office/powerpoint/2010/main" spd="med">
    <p:blinds dir="ver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solidFill>
                  <a:schemeClr val="tx2">
                    <a:lumMod val="10000"/>
                  </a:schemeClr>
                </a:solidFill>
              </a:rPr>
              <a:t>Review</a:t>
            </a:r>
            <a:r>
              <a:rPr lang="en-US" sz="2800" dirty="0" smtClean="0">
                <a:solidFill>
                  <a:schemeClr val="tx1"/>
                </a:solidFill>
              </a:rPr>
              <a:t> where main ideas are found?</a:t>
            </a:r>
            <a:endParaRPr lang="en-US" sz="2800" dirty="0"/>
          </a:p>
        </p:txBody>
      </p:sp>
      <p:sp>
        <p:nvSpPr>
          <p:cNvPr id="3" name="Content Placeholder 2"/>
          <p:cNvSpPr>
            <a:spLocks noGrp="1"/>
          </p:cNvSpPr>
          <p:nvPr>
            <p:ph idx="1"/>
          </p:nvPr>
        </p:nvSpPr>
        <p:spPr/>
        <p:txBody>
          <a:bodyPr>
            <a:normAutofit fontScale="62500" lnSpcReduction="20000"/>
          </a:bodyPr>
          <a:lstStyle/>
          <a:p>
            <a:pPr marL="548640" lvl="1" indent="-411480">
              <a:buClr>
                <a:schemeClr val="tx1">
                  <a:shade val="95000"/>
                </a:schemeClr>
              </a:buClr>
              <a:buSzPct val="65000"/>
              <a:buFont typeface="Wingdings 2"/>
              <a:buChar char=""/>
            </a:pPr>
            <a:r>
              <a:rPr lang="en-US" sz="4000" dirty="0" smtClean="0"/>
              <a:t>Main ideas are also found in the </a:t>
            </a:r>
            <a:r>
              <a:rPr lang="en-US" sz="4000" b="1" dirty="0" smtClean="0">
                <a:solidFill>
                  <a:schemeClr val="bg1"/>
                </a:solidFill>
              </a:rPr>
              <a:t>concluding</a:t>
            </a:r>
            <a:r>
              <a:rPr lang="en-US" sz="4000" dirty="0" smtClean="0"/>
              <a:t> sentences of a paragraph. The main idea can be expressed as a summation of the information in the paragraph as well as a link to the information in the next paragraph. </a:t>
            </a:r>
          </a:p>
          <a:p>
            <a:r>
              <a:rPr lang="en-US" dirty="0" smtClean="0"/>
              <a:t>Fourteen-year-old Laura Cantrell thought she was being a good friend when she lied for fifteen-year-old Rebecca Anderson. Rebecca told Laura that her parents were trying to control her life because they wouldn’t let her date Sam Larson, who was 27 years old. Rebecca begged Laura to help her come up with a way to get out of the house so she could be with Sam one more time to say goodbye. So Laura covered for her by telling Rebecca’s parents that Rebecca was spending the night with her. That night, Rebecca ran away from home. By the time the truth was discovered, Rebecca and Sam had vanished without a trace. Laura felt shocked, horrified, and betrayed. Mr. and Mrs. Anderson struggled with grief, guilt, and fear. </a:t>
            </a:r>
            <a:r>
              <a:rPr lang="en-US" b="1" dirty="0" smtClean="0">
                <a:solidFill>
                  <a:srgbClr val="FFFF00"/>
                </a:solidFill>
              </a:rPr>
              <a:t>A lie that seems harmless can have devastating results.</a:t>
            </a:r>
            <a:endParaRPr lang="en-US" dirty="0">
              <a:solidFill>
                <a:srgbClr val="FFFF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solidFill>
                  <a:schemeClr val="tx2">
                    <a:lumMod val="10000"/>
                  </a:schemeClr>
                </a:solidFill>
              </a:rPr>
              <a:t>Review</a:t>
            </a:r>
            <a:r>
              <a:rPr lang="en-US" sz="2800" dirty="0" smtClean="0">
                <a:solidFill>
                  <a:schemeClr val="tx1"/>
                </a:solidFill>
              </a:rPr>
              <a:t> where main ideas are found?</a:t>
            </a:r>
            <a:endParaRPr lang="en-US" sz="2800"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pPr>
              <a:buNone/>
            </a:pPr>
            <a:r>
              <a:rPr lang="en-US" dirty="0" smtClean="0"/>
              <a:t>Main Ideas are found in the </a:t>
            </a:r>
            <a:r>
              <a:rPr lang="en-US" dirty="0" smtClean="0">
                <a:solidFill>
                  <a:schemeClr val="bg1"/>
                </a:solidFill>
              </a:rPr>
              <a:t>middle</a:t>
            </a:r>
            <a:r>
              <a:rPr lang="en-US" dirty="0" smtClean="0"/>
              <a:t> of the paragraph: </a:t>
            </a:r>
          </a:p>
          <a:p>
            <a:pPr>
              <a:buNone/>
            </a:pPr>
            <a:endParaRPr lang="en-US" dirty="0" smtClean="0"/>
          </a:p>
          <a:p>
            <a:pPr>
              <a:buNone/>
            </a:pPr>
            <a:r>
              <a:rPr lang="en-US" dirty="0" smtClean="0"/>
              <a:t>Ice cream reigns as a rich, delicious treat enjoyed by the majority of Americans. Many myths exist about the origin of this concoction of sugar and ice. </a:t>
            </a:r>
            <a:r>
              <a:rPr lang="en-US" dirty="0" smtClean="0">
                <a:solidFill>
                  <a:srgbClr val="FFFF00"/>
                </a:solidFill>
              </a:rPr>
              <a:t>The three most common myths include an explorer and two members of royalty.</a:t>
            </a:r>
            <a:r>
              <a:rPr lang="en-US" dirty="0" smtClean="0"/>
              <a:t> One popular legend has the famous explorer Marco Polo bringing water ices from China to Italy. Another myth claims that Catherine de Medici of Florence took her sorbet recipes with her when she married Henry II and became Queen of France in 1533. The third most popular myth credits Charles I of England with a formula for “frozen milk” he bought from a French chef in the 17</a:t>
            </a:r>
            <a:r>
              <a:rPr lang="en-US" baseline="30000" dirty="0" smtClean="0"/>
              <a:t>th</a:t>
            </a:r>
            <a:r>
              <a:rPr lang="en-US" dirty="0" smtClean="0"/>
              <a:t> century.</a:t>
            </a:r>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dirty="0" smtClean="0"/>
              <a:t>Main Ideas can also be found</a:t>
            </a:r>
            <a:r>
              <a:rPr lang="en-US" dirty="0" smtClean="0">
                <a:solidFill>
                  <a:schemeClr val="bg1"/>
                </a:solidFill>
              </a:rPr>
              <a:t> broken up between the beginning and the end. </a:t>
            </a:r>
          </a:p>
          <a:p>
            <a:pPr>
              <a:buNone/>
            </a:pPr>
            <a:endParaRPr lang="en-US" dirty="0" smtClean="0">
              <a:solidFill>
                <a:srgbClr val="FFFF00"/>
              </a:solidFill>
            </a:endParaRPr>
          </a:p>
          <a:p>
            <a:pPr>
              <a:buNone/>
            </a:pPr>
            <a:r>
              <a:rPr lang="en-US" dirty="0" smtClean="0">
                <a:solidFill>
                  <a:srgbClr val="FFFF00"/>
                </a:solidFill>
              </a:rPr>
              <a:t>     Using art as a form of therapy calls for a level of concentration that allows a person to relieve the pain of mental or emotional stress. </a:t>
            </a:r>
            <a:r>
              <a:rPr lang="en-US" dirty="0" smtClean="0"/>
              <a:t>Art therapy is not limited to painting or drawing but can include dance, photography, music, writing, or any other form of art. The main goal is self expression. It allows a person to use visual means to explore feelings and emotions, to make the unseen seen, to discover how the mind works. Art therapy does not require artistic ability, nor does it demand high artistic products. Indeed, art therapy focuses on the process, not the product. </a:t>
            </a:r>
            <a:r>
              <a:rPr lang="en-US" dirty="0" smtClean="0">
                <a:solidFill>
                  <a:srgbClr val="FFFF00"/>
                </a:solidFill>
              </a:rPr>
              <a:t>Art is therapy, art heals.</a:t>
            </a:r>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p:txBody>
          <a:bodyPr>
            <a:normAutofit/>
          </a:bodyPr>
          <a:lstStyle/>
          <a:p>
            <a:pPr algn="ctr"/>
            <a:r>
              <a:rPr lang="en-US" sz="2800" b="1" u="sng" dirty="0" smtClean="0">
                <a:solidFill>
                  <a:schemeClr val="tx2">
                    <a:lumMod val="10000"/>
                  </a:schemeClr>
                </a:solidFill>
              </a:rPr>
              <a:t>Identify</a:t>
            </a:r>
            <a:r>
              <a:rPr lang="en-US" sz="2800" b="1" dirty="0" smtClean="0">
                <a:solidFill>
                  <a:schemeClr val="tx2">
                    <a:lumMod val="10000"/>
                  </a:schemeClr>
                </a:solidFill>
              </a:rPr>
              <a:t> </a:t>
            </a:r>
            <a:r>
              <a:rPr lang="en-US" sz="2800" b="1" dirty="0" smtClean="0">
                <a:solidFill>
                  <a:schemeClr val="tx1"/>
                </a:solidFill>
              </a:rPr>
              <a:t>an Implied </a:t>
            </a:r>
            <a:r>
              <a:rPr lang="en-US" sz="2800" b="1" dirty="0">
                <a:solidFill>
                  <a:schemeClr val="tx1"/>
                </a:solidFill>
              </a:rPr>
              <a:t>Main Ideas</a:t>
            </a:r>
          </a:p>
        </p:txBody>
      </p:sp>
      <p:sp>
        <p:nvSpPr>
          <p:cNvPr id="569347" name="Rectangle 3"/>
          <p:cNvSpPr>
            <a:spLocks noGrp="1" noChangeArrowheads="1"/>
          </p:cNvSpPr>
          <p:nvPr>
            <p:ph idx="1"/>
          </p:nvPr>
        </p:nvSpPr>
        <p:spPr/>
        <p:txBody>
          <a:bodyPr>
            <a:normAutofit fontScale="85000" lnSpcReduction="20000"/>
          </a:bodyPr>
          <a:lstStyle/>
          <a:p>
            <a:pPr>
              <a:lnSpc>
                <a:spcPct val="90000"/>
              </a:lnSpc>
            </a:pPr>
            <a:r>
              <a:rPr lang="en-US" dirty="0" smtClean="0"/>
              <a:t>The main idea is </a:t>
            </a:r>
            <a:r>
              <a:rPr lang="en-US" b="1" dirty="0" smtClean="0">
                <a:solidFill>
                  <a:schemeClr val="bg1"/>
                </a:solidFill>
              </a:rPr>
              <a:t>not always clearly stated</a:t>
            </a:r>
            <a:r>
              <a:rPr lang="en-US" dirty="0" smtClean="0"/>
              <a:t>. It is more difficult to identify a main idea when it is </a:t>
            </a:r>
            <a:r>
              <a:rPr lang="en-US" b="1" dirty="0" smtClean="0"/>
              <a:t>implied</a:t>
            </a:r>
            <a:r>
              <a:rPr lang="en-US" dirty="0" smtClean="0"/>
              <a:t>. </a:t>
            </a:r>
          </a:p>
          <a:p>
            <a:pPr>
              <a:lnSpc>
                <a:spcPct val="90000"/>
              </a:lnSpc>
            </a:pPr>
            <a:r>
              <a:rPr lang="en-US" u="sng" dirty="0" smtClean="0">
                <a:solidFill>
                  <a:schemeClr val="bg1"/>
                </a:solidFill>
              </a:rPr>
              <a:t>Imply </a:t>
            </a:r>
            <a:r>
              <a:rPr lang="en-US" dirty="0" smtClean="0"/>
              <a:t>means to</a:t>
            </a:r>
            <a:r>
              <a:rPr lang="en-US" b="1" dirty="0" smtClean="0"/>
              <a:t> Suggest</a:t>
            </a:r>
          </a:p>
          <a:p>
            <a:pPr>
              <a:lnSpc>
                <a:spcPct val="90000"/>
              </a:lnSpc>
            </a:pPr>
            <a:r>
              <a:rPr lang="en-US" dirty="0" smtClean="0"/>
              <a:t>An </a:t>
            </a:r>
            <a:r>
              <a:rPr lang="en-US" u="sng" dirty="0">
                <a:solidFill>
                  <a:schemeClr val="bg1"/>
                </a:solidFill>
              </a:rPr>
              <a:t>implied main idea</a:t>
            </a:r>
            <a:r>
              <a:rPr lang="en-US" dirty="0">
                <a:solidFill>
                  <a:schemeClr val="bg1"/>
                </a:solidFill>
              </a:rPr>
              <a:t> </a:t>
            </a:r>
            <a:r>
              <a:rPr lang="en-US" dirty="0"/>
              <a:t>is a main idea that is </a:t>
            </a:r>
            <a:r>
              <a:rPr lang="en-US" b="1" dirty="0"/>
              <a:t>not stated directly but is </a:t>
            </a:r>
            <a:r>
              <a:rPr lang="en-US" b="1" dirty="0">
                <a:solidFill>
                  <a:schemeClr val="bg1"/>
                </a:solidFill>
              </a:rPr>
              <a:t>strongly suggested </a:t>
            </a:r>
            <a:r>
              <a:rPr lang="en-US" dirty="0"/>
              <a:t>by the supporting details in the passage</a:t>
            </a:r>
            <a:r>
              <a:rPr lang="en-US" dirty="0" smtClean="0"/>
              <a:t>.</a:t>
            </a:r>
          </a:p>
          <a:p>
            <a:pPr lvl="0"/>
            <a:r>
              <a:rPr lang="en-US" dirty="0" smtClean="0"/>
              <a:t>It can be implied </a:t>
            </a:r>
            <a:r>
              <a:rPr lang="en-US" b="1" dirty="0" smtClean="0">
                <a:solidFill>
                  <a:schemeClr val="bg1"/>
                </a:solidFill>
              </a:rPr>
              <a:t>through other words </a:t>
            </a:r>
            <a:r>
              <a:rPr lang="en-US" dirty="0" smtClean="0"/>
              <a:t>in the paragraph. An implied main idea can be found in several ways. </a:t>
            </a:r>
          </a:p>
          <a:p>
            <a:pPr lvl="1"/>
            <a:r>
              <a:rPr lang="en-US" dirty="0" smtClean="0"/>
              <a:t>Several sentences in a paragraph can imply the main idea by introducing facts about the topic before actually stating the topic. </a:t>
            </a:r>
            <a:endParaRPr lang="en-US" sz="2000" dirty="0" smtClean="0"/>
          </a:p>
          <a:p>
            <a:pPr lvl="1"/>
            <a:r>
              <a:rPr lang="en-US" dirty="0" smtClean="0"/>
              <a:t>Implied ideas can be drawn from facts, reasons, or examples that give hints or suggestions concerning the main idea. These hints will be clues leading you to discover the main idea in the selected text. </a:t>
            </a:r>
            <a:endParaRPr lang="en-US" sz="2000" dirty="0" smtClean="0"/>
          </a:p>
          <a:p>
            <a:pPr>
              <a:lnSpc>
                <a:spcPct val="90000"/>
              </a:lnSpc>
            </a:pPr>
            <a:endParaRPr lang="en-US" dirty="0" smtClean="0"/>
          </a:p>
          <a:p>
            <a:pPr>
              <a:lnSpc>
                <a:spcPct val="90000"/>
              </a:lnSpc>
            </a:pPr>
            <a:endParaRPr lang="en-US" dirty="0"/>
          </a:p>
        </p:txBody>
      </p:sp>
    </p:spTree>
  </p:cSld>
  <p:clrMapOvr>
    <a:masterClrMapping/>
  </p:clrMapOvr>
  <p:transition xmlns:p14="http://schemas.microsoft.com/office/powerpoint/2010/main" spd="med">
    <p:blinds dir="ver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solidFill>
                  <a:schemeClr val="tx2">
                    <a:lumMod val="10000"/>
                  </a:schemeClr>
                </a:solidFill>
              </a:rPr>
              <a:t>Identify</a:t>
            </a:r>
            <a:r>
              <a:rPr lang="en-US" sz="2800" b="1" dirty="0" smtClean="0">
                <a:solidFill>
                  <a:schemeClr val="tx2">
                    <a:lumMod val="10000"/>
                  </a:schemeClr>
                </a:solidFill>
              </a:rPr>
              <a:t> </a:t>
            </a:r>
            <a:r>
              <a:rPr lang="en-US" sz="2800" b="1" dirty="0" smtClean="0">
                <a:solidFill>
                  <a:schemeClr val="tx1"/>
                </a:solidFill>
              </a:rPr>
              <a:t>an Implied Main Idea</a:t>
            </a:r>
            <a:endParaRPr lang="en-US" sz="2800" b="1" dirty="0">
              <a:solidFill>
                <a:schemeClr val="tx1"/>
              </a:solidFill>
            </a:endParaRPr>
          </a:p>
        </p:txBody>
      </p:sp>
      <p:sp>
        <p:nvSpPr>
          <p:cNvPr id="3" name="Content Placeholder 2"/>
          <p:cNvSpPr>
            <a:spLocks noGrp="1"/>
          </p:cNvSpPr>
          <p:nvPr>
            <p:ph idx="1"/>
          </p:nvPr>
        </p:nvSpPr>
        <p:spPr/>
        <p:txBody>
          <a:bodyPr>
            <a:normAutofit/>
          </a:bodyPr>
          <a:lstStyle/>
          <a:p>
            <a:r>
              <a:rPr lang="en-US" dirty="0" smtClean="0"/>
              <a:t>The implied main idea must be </a:t>
            </a:r>
            <a:r>
              <a:rPr lang="en-US" b="1" dirty="0" smtClean="0">
                <a:solidFill>
                  <a:schemeClr val="bg1"/>
                </a:solidFill>
              </a:rPr>
              <a:t>general </a:t>
            </a:r>
            <a:r>
              <a:rPr lang="en-US" dirty="0" smtClean="0"/>
              <a:t>enough to cover all the details, but it can </a:t>
            </a:r>
            <a:r>
              <a:rPr lang="en-US" b="1" dirty="0" smtClean="0"/>
              <a:t>not be so broad </a:t>
            </a:r>
            <a:r>
              <a:rPr lang="en-US" dirty="0" smtClean="0"/>
              <a:t>that it becomes an overgeneralization or a sweeping statement that suggests details not given.</a:t>
            </a:r>
          </a:p>
          <a:p>
            <a:r>
              <a:rPr lang="en-US" dirty="0" smtClean="0"/>
              <a:t>Implied main ideas must be </a:t>
            </a:r>
            <a:r>
              <a:rPr lang="en-US" dirty="0" smtClean="0">
                <a:solidFill>
                  <a:schemeClr val="bg1"/>
                </a:solidFill>
              </a:rPr>
              <a:t>neither too </a:t>
            </a:r>
            <a:r>
              <a:rPr lang="en-US" b="1" dirty="0" smtClean="0">
                <a:solidFill>
                  <a:schemeClr val="bg1"/>
                </a:solidFill>
              </a:rPr>
              <a:t>broad nor too narrow.</a:t>
            </a:r>
          </a:p>
          <a:p>
            <a:r>
              <a:rPr lang="en-US" dirty="0" smtClean="0"/>
              <a:t>To find the implied main idea, you should </a:t>
            </a:r>
            <a:r>
              <a:rPr lang="en-US" b="1" dirty="0" smtClean="0"/>
              <a:t>create a summary from the supporting details into one sentence.</a:t>
            </a:r>
          </a:p>
          <a:p>
            <a:endParaRPr lang="en-US" dirty="0"/>
          </a:p>
        </p:txBody>
      </p:sp>
    </p:spTree>
  </p:cSld>
  <p:clrMapOvr>
    <a:masterClrMapping/>
  </p:clrMapOvr>
  <p:transition xmlns:p14="http://schemas.microsoft.com/office/powerpoint/2010/main" spd="med">
    <p:blinds dir="vert"/>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4">
      <a:dk1>
        <a:sysClr val="windowText" lastClr="000000"/>
      </a:dk1>
      <a:lt1>
        <a:srgbClr val="F4F2F5"/>
      </a:lt1>
      <a:dk2>
        <a:srgbClr val="7F6989"/>
      </a:dk2>
      <a:lt2>
        <a:srgbClr val="DEDAE3"/>
      </a:lt2>
      <a:accent1>
        <a:srgbClr val="E29AC5"/>
      </a:accent1>
      <a:accent2>
        <a:srgbClr val="3F3F3F"/>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172</TotalTime>
  <Words>1937</Words>
  <Application>Microsoft Macintosh PowerPoint</Application>
  <PresentationFormat>On-screen Show (4:3)</PresentationFormat>
  <Paragraphs>106</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Implied Main Idea</vt:lpstr>
      <vt:lpstr>Today’s Objectives</vt:lpstr>
      <vt:lpstr>Review finding the main idea vocabulary</vt:lpstr>
      <vt:lpstr>Review where main ideas are found? </vt:lpstr>
      <vt:lpstr>Review where main ideas are found?</vt:lpstr>
      <vt:lpstr>Review where main ideas are found?</vt:lpstr>
      <vt:lpstr>PowerPoint Presentation</vt:lpstr>
      <vt:lpstr>Identify an Implied Main Ideas</vt:lpstr>
      <vt:lpstr>Identify an Implied Main Idea</vt:lpstr>
      <vt:lpstr>PowerPoint Presentation</vt:lpstr>
      <vt:lpstr>Write the Steps to determining the implied main idea </vt:lpstr>
      <vt:lpstr>PowerPoint Presentation</vt:lpstr>
      <vt:lpstr>Practice finding the implied main idea?</vt:lpstr>
      <vt:lpstr>Practice finding the implied main idea?</vt:lpstr>
      <vt:lpstr>Practice finding the implied main idea?</vt:lpstr>
      <vt:lpstr>Practice finding the implied main idea?</vt:lpstr>
      <vt:lpstr>Practice writing the implied main idea?</vt:lpstr>
      <vt:lpstr>Chapter Review</vt:lpstr>
      <vt:lpstr>Chapter Review</vt:lpstr>
      <vt:lpstr>Chapter Review</vt:lpstr>
      <vt:lpstr>Independent Assignment:</vt:lpstr>
    </vt:vector>
  </TitlesOfParts>
  <Company>New Sunshine,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Implied Main Idea</dc:title>
  <dc:creator>Samantha Neeley</dc:creator>
  <cp:lastModifiedBy>Sandra Sembel</cp:lastModifiedBy>
  <cp:revision>15</cp:revision>
  <dcterms:created xsi:type="dcterms:W3CDTF">2010-04-17T23:25:57Z</dcterms:created>
  <dcterms:modified xsi:type="dcterms:W3CDTF">2013-09-22T14:34:37Z</dcterms:modified>
</cp:coreProperties>
</file>