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62" r:id="rId12"/>
    <p:sldId id="270" r:id="rId13"/>
    <p:sldId id="271" r:id="rId14"/>
    <p:sldId id="265" r:id="rId15"/>
    <p:sldId id="267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4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749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536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82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80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77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00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071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105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63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87EADE4-1691-42E0-9B97-AC2686482EB5}" type="datetimeFigureOut">
              <a:rPr lang="id-ID" smtClean="0"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9ABB79A-AAC4-49A0-A616-8474943455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40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ltsadvantage.com/2015/08/12/cohesive-devices/" TargetMode="External"/><Relationship Id="rId2" Type="http://schemas.openxmlformats.org/officeDocument/2006/relationships/hyperlink" Target="https://www.thoughtco.com/cohesion-exercise-combining-sentences-16921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englishcourse.info/12-contoh-analytical-exposition-terbaik-bahasa-inggr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IDENTIFYING AND USING COHESIVE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031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53" y="609600"/>
            <a:ext cx="10312667" cy="802105"/>
          </a:xfrm>
        </p:spPr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chemeClr val="tx1"/>
                </a:solidFill>
              </a:rPr>
              <a:t>Practice 1.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Color the cohesive devices used in the following paragraph.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780674"/>
            <a:ext cx="10587789" cy="45238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I personally believe that libraries are among humanity’s most important institutions for several reasons.</a:t>
            </a:r>
            <a:endParaRPr lang="id-ID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Firstly</a:t>
            </a:r>
            <a:r>
              <a:rPr lang="en-US" sz="2800" dirty="0">
                <a:solidFill>
                  <a:schemeClr val="tx1"/>
                </a:solidFill>
              </a:rPr>
              <a:t>, most of humanity’s collective knowledge is stored in libraries.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Secondly</a:t>
            </a:r>
            <a:r>
              <a:rPr lang="en-US" sz="2800" dirty="0">
                <a:solidFill>
                  <a:schemeClr val="tx1"/>
                </a:solidFill>
              </a:rPr>
              <a:t>, libraries protect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preserve this knowledge. They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also</a:t>
            </a:r>
            <a:r>
              <a:rPr lang="en-US" sz="2800" dirty="0">
                <a:solidFill>
                  <a:schemeClr val="tx1"/>
                </a:solidFill>
              </a:rPr>
              <a:t> classify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or</a:t>
            </a:r>
            <a:r>
              <a:rPr lang="en-US" sz="2800" dirty="0">
                <a:solidFill>
                  <a:schemeClr val="tx1"/>
                </a:solidFill>
              </a:rPr>
              <a:t> group the materials into logical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easily available divisions.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Furthermore</a:t>
            </a:r>
            <a:r>
              <a:rPr lang="en-US" sz="2800" dirty="0">
                <a:solidFill>
                  <a:schemeClr val="tx1"/>
                </a:solidFill>
              </a:rPr>
              <a:t>, libraries make the materials available to everyone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even provide librarians to help us find what we need.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Finally</a:t>
            </a:r>
            <a:r>
              <a:rPr lang="en-US" sz="2800" dirty="0">
                <a:solidFill>
                  <a:schemeClr val="tx1"/>
                </a:solidFill>
              </a:rPr>
              <a:t>, libraries are our link to the past </a:t>
            </a:r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our gift to the future.</a:t>
            </a:r>
            <a:endParaRPr lang="id-ID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id-ID" sz="2800" dirty="0">
                <a:solidFill>
                  <a:schemeClr val="tx1"/>
                </a:solidFill>
                <a:highlight>
                  <a:srgbClr val="FFFF00"/>
                </a:highlight>
              </a:rPr>
              <a:t>In conclusion</a:t>
            </a:r>
            <a:r>
              <a:rPr lang="id-ID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 libraries are important institutions for humanity.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1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53" y="609600"/>
            <a:ext cx="10312667" cy="802105"/>
          </a:xfrm>
        </p:spPr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chemeClr val="tx1"/>
                </a:solidFill>
              </a:rPr>
              <a:t>Practice 2.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Combine the sentences below using correct cohesive devices.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780674"/>
            <a:ext cx="10587789" cy="45238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My brother hates playing badminton. My sister like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id-ID" sz="2800" dirty="0">
                <a:solidFill>
                  <a:schemeClr val="tx1"/>
                </a:solidFill>
              </a:rPr>
              <a:t> playing badminton.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My uncle will visit us next week. He will bring a basket of apple.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Her cat die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id-ID" sz="2800" dirty="0">
                <a:solidFill>
                  <a:schemeClr val="tx1"/>
                </a:solidFill>
              </a:rPr>
              <a:t> yesterday. That’s why she is sad now.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The children keep playing football. Their parents do not allow them to play football.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Henry’s rabbits look happy. Henry takes care of the rabbits very well. </a:t>
            </a:r>
          </a:p>
          <a:p>
            <a:pPr marL="560070" indent="-514350" algn="just">
              <a:buAutoNum type="arabicPeriod"/>
            </a:pP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9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0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0087-E3E6-4631-B5FA-207D5EA4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dirty="0">
                <a:solidFill>
                  <a:schemeClr val="tx1"/>
                </a:solidFill>
              </a:rPr>
              <a:t>Practice 2.</a:t>
            </a:r>
            <a:br>
              <a:rPr lang="id-ID" sz="2800" b="1" dirty="0">
                <a:solidFill>
                  <a:schemeClr val="tx1"/>
                </a:solidFill>
              </a:rPr>
            </a:br>
            <a:r>
              <a:rPr lang="id-ID" sz="2800" b="1" dirty="0">
                <a:solidFill>
                  <a:schemeClr val="tx1"/>
                </a:solidFill>
              </a:rPr>
              <a:t>Combine the sentences below using correct cohesive devices.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1E57-E429-4C4F-BAE8-B1D551E03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My brother hates playing badminton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but</a:t>
            </a:r>
            <a:r>
              <a:rPr lang="en-US" sz="2800" dirty="0">
                <a:solidFill>
                  <a:schemeClr val="tx1"/>
                </a:solidFill>
              </a:rPr>
              <a:t> m</a:t>
            </a:r>
            <a:r>
              <a:rPr lang="id-ID" sz="2800" dirty="0">
                <a:solidFill>
                  <a:schemeClr val="tx1"/>
                </a:solidFill>
              </a:rPr>
              <a:t>y sister like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id-ID" sz="2800" dirty="0">
                <a:solidFill>
                  <a:schemeClr val="tx1"/>
                </a:solidFill>
              </a:rPr>
              <a:t> playing </a:t>
            </a:r>
            <a:r>
              <a:rPr lang="en-US" sz="2800" dirty="0">
                <a:solidFill>
                  <a:srgbClr val="FF0000"/>
                </a:solidFill>
              </a:rPr>
              <a:t>it</a:t>
            </a:r>
            <a:r>
              <a:rPr lang="id-ID" sz="2800" dirty="0">
                <a:solidFill>
                  <a:schemeClr val="tx1"/>
                </a:solidFill>
              </a:rPr>
              <a:t>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My uncle will visit us next week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he </a:t>
            </a:r>
            <a:r>
              <a:rPr lang="id-ID" sz="2800" dirty="0">
                <a:solidFill>
                  <a:schemeClr val="tx1"/>
                </a:solidFill>
              </a:rPr>
              <a:t>will bring a basket of apple.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Her cat die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id-ID" sz="2800" dirty="0">
                <a:solidFill>
                  <a:schemeClr val="tx1"/>
                </a:solidFill>
              </a:rPr>
              <a:t> yesterday</a:t>
            </a:r>
            <a:r>
              <a:rPr lang="en-US" sz="2800" dirty="0">
                <a:solidFill>
                  <a:srgbClr val="FF0000"/>
                </a:solidFill>
              </a:rPr>
              <a:t> so/therefore, </a:t>
            </a:r>
            <a:r>
              <a:rPr lang="id-ID" sz="2800" dirty="0">
                <a:solidFill>
                  <a:schemeClr val="tx1"/>
                </a:solidFill>
              </a:rPr>
              <a:t>she is sad now.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The children keep playing football</a:t>
            </a:r>
            <a:r>
              <a:rPr lang="en-US" sz="2800" dirty="0">
                <a:solidFill>
                  <a:srgbClr val="FF0000"/>
                </a:solidFill>
              </a:rPr>
              <a:t> even though/although </a:t>
            </a:r>
            <a:r>
              <a:rPr lang="id-ID" sz="2800" dirty="0">
                <a:solidFill>
                  <a:schemeClr val="tx1"/>
                </a:solidFill>
              </a:rPr>
              <a:t>heir parents do not allow them to play football.</a:t>
            </a:r>
          </a:p>
          <a:p>
            <a:pPr marL="560070" indent="-514350" algn="just">
              <a:buAutoNum type="arabicPeriod"/>
            </a:pPr>
            <a:r>
              <a:rPr lang="id-ID" sz="2800" dirty="0">
                <a:solidFill>
                  <a:schemeClr val="tx1"/>
                </a:solidFill>
              </a:rPr>
              <a:t>Henry’s rabbits look happy</a:t>
            </a:r>
            <a:r>
              <a:rPr lang="en-US" sz="2800" dirty="0">
                <a:solidFill>
                  <a:srgbClr val="FF0000"/>
                </a:solidFill>
              </a:rPr>
              <a:t> because</a:t>
            </a:r>
            <a:r>
              <a:rPr lang="id-ID" sz="2800" dirty="0">
                <a:solidFill>
                  <a:schemeClr val="tx1"/>
                </a:solidFill>
              </a:rPr>
              <a:t> Henry takes care of the rabbits very well. 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411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>
                <a:solidFill>
                  <a:schemeClr val="tx1"/>
                </a:solidFill>
              </a:rPr>
              <a:t>Practice 3.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Make TWO sentences using correct cohesive devices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93471"/>
            <a:ext cx="9872871" cy="4038600"/>
          </a:xfrm>
        </p:spPr>
        <p:txBody>
          <a:bodyPr>
            <a:normAutofit fontScale="92500" lnSpcReduction="20000"/>
          </a:bodyPr>
          <a:lstStyle/>
          <a:p>
            <a:r>
              <a:rPr lang="id-ID" dirty="0">
                <a:solidFill>
                  <a:schemeClr val="tx1"/>
                </a:solidFill>
              </a:rPr>
              <a:t>Make additional information</a:t>
            </a:r>
          </a:p>
          <a:p>
            <a:r>
              <a:rPr lang="id-ID" dirty="0">
                <a:solidFill>
                  <a:schemeClr val="tx1"/>
                </a:solidFill>
              </a:rPr>
              <a:t>Make exemplification</a:t>
            </a:r>
          </a:p>
          <a:p>
            <a:r>
              <a:rPr lang="id-ID" dirty="0">
                <a:solidFill>
                  <a:schemeClr val="tx1"/>
                </a:solidFill>
              </a:rPr>
              <a:t>Make sequencing</a:t>
            </a:r>
          </a:p>
          <a:p>
            <a:r>
              <a:rPr lang="id-ID" dirty="0">
                <a:solidFill>
                  <a:schemeClr val="tx1"/>
                </a:solidFill>
              </a:rPr>
              <a:t>Show result</a:t>
            </a:r>
          </a:p>
          <a:p>
            <a:r>
              <a:rPr lang="id-ID" dirty="0">
                <a:solidFill>
                  <a:schemeClr val="tx1"/>
                </a:solidFill>
              </a:rPr>
              <a:t>Make comparison</a:t>
            </a:r>
          </a:p>
          <a:p>
            <a:r>
              <a:rPr lang="id-ID" dirty="0">
                <a:solidFill>
                  <a:schemeClr val="tx1"/>
                </a:solidFill>
              </a:rPr>
              <a:t>Make contrast</a:t>
            </a:r>
          </a:p>
          <a:p>
            <a:r>
              <a:rPr lang="id-ID" dirty="0">
                <a:solidFill>
                  <a:schemeClr val="tx1"/>
                </a:solidFill>
              </a:rPr>
              <a:t>Show qualifying</a:t>
            </a:r>
          </a:p>
          <a:p>
            <a:r>
              <a:rPr lang="id-ID" dirty="0">
                <a:solidFill>
                  <a:schemeClr val="tx1"/>
                </a:solidFill>
              </a:rPr>
              <a:t>Do reformulation</a:t>
            </a:r>
          </a:p>
          <a:p>
            <a:r>
              <a:rPr lang="id-ID" dirty="0">
                <a:solidFill>
                  <a:schemeClr val="tx1"/>
                </a:solidFill>
              </a:rPr>
              <a:t>Give highlight</a:t>
            </a:r>
          </a:p>
          <a:p>
            <a:r>
              <a:rPr lang="id-ID" dirty="0">
                <a:solidFill>
                  <a:schemeClr val="tx1"/>
                </a:solidFill>
              </a:rPr>
              <a:t>Make transition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784271" y="2220686"/>
            <a:ext cx="146958" cy="4082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Brace 4"/>
          <p:cNvSpPr/>
          <p:nvPr/>
        </p:nvSpPr>
        <p:spPr>
          <a:xfrm>
            <a:off x="3477986" y="2955471"/>
            <a:ext cx="130628" cy="4898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Brace 5"/>
          <p:cNvSpPr/>
          <p:nvPr/>
        </p:nvSpPr>
        <p:spPr>
          <a:xfrm>
            <a:off x="3477986" y="3771900"/>
            <a:ext cx="130628" cy="4735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>
            <a:off x="3477986" y="4506686"/>
            <a:ext cx="130628" cy="4898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Brace 7"/>
          <p:cNvSpPr/>
          <p:nvPr/>
        </p:nvSpPr>
        <p:spPr>
          <a:xfrm>
            <a:off x="3477986" y="5274129"/>
            <a:ext cx="130628" cy="5551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159829" y="2220686"/>
            <a:ext cx="1143000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Group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8229" y="2996293"/>
            <a:ext cx="1143000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Group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8229" y="3804557"/>
            <a:ext cx="1143000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Group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8229" y="4591051"/>
            <a:ext cx="1143000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Group 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88229" y="5399315"/>
            <a:ext cx="1143000" cy="408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Group 5</a:t>
            </a:r>
          </a:p>
        </p:txBody>
      </p:sp>
    </p:spTree>
    <p:extLst>
      <p:ext uri="{BB962C8B-B14F-4D97-AF65-F5344CB8AC3E}">
        <p14:creationId xmlns:p14="http://schemas.microsoft.com/office/powerpoint/2010/main" val="439500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/>
            <a:r>
              <a:rPr lang="id-ID" dirty="0">
                <a:solidFill>
                  <a:schemeClr val="tx1"/>
                </a:solidFill>
                <a:hlinkClick r:id="rId2"/>
              </a:rPr>
              <a:t>Beaumont, J. 2006. North Star: Building Skills for the TOEFL Ibt. New York: Pearson </a:t>
            </a:r>
          </a:p>
          <a:p>
            <a:r>
              <a:rPr lang="id-ID" dirty="0">
                <a:solidFill>
                  <a:schemeClr val="tx1"/>
                </a:solidFill>
                <a:hlinkClick r:id="rId2"/>
              </a:rPr>
              <a:t>https://www.thoughtco.com/cohesion-exercise-combining-sentences-1692189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  <a:hlinkClick r:id="rId3"/>
              </a:rPr>
              <a:t>https://www.ieltsadvantage.com/2015/08/12/cohesive-devices/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  <a:hlinkClick r:id="rId4"/>
              </a:rPr>
              <a:t>https://freeenglishcourse.info/12-contoh-analytical-exposition-terbaik-bahasa-inggris/</a:t>
            </a:r>
            <a:r>
              <a:rPr lang="id-ID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239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WHAT ARE COHESIVE DEVICES?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4400" dirty="0"/>
              <a:t>Cohesive devices are words and phrases that </a:t>
            </a:r>
            <a:r>
              <a:rPr lang="id-ID" sz="4400" dirty="0">
                <a:solidFill>
                  <a:srgbClr val="FF0000"/>
                </a:solidFill>
              </a:rPr>
              <a:t>connect ideas</a:t>
            </a:r>
            <a:r>
              <a:rPr lang="id-ID" sz="4400" dirty="0"/>
              <a:t>.</a:t>
            </a:r>
          </a:p>
          <a:p>
            <a:pPr marL="0" indent="0">
              <a:buNone/>
            </a:pPr>
            <a:endParaRPr lang="id-ID" sz="4400" dirty="0"/>
          </a:p>
          <a:p>
            <a:pPr marL="0" indent="0">
              <a:buNone/>
            </a:pPr>
            <a:r>
              <a:rPr lang="id-ID" sz="4400" dirty="0"/>
              <a:t>Some people call them </a:t>
            </a:r>
            <a:r>
              <a:rPr lang="id-ID" sz="4400" dirty="0">
                <a:solidFill>
                  <a:srgbClr val="FF0000"/>
                </a:solidFill>
              </a:rPr>
              <a:t>transition signals</a:t>
            </a:r>
            <a:r>
              <a:rPr lang="id-ID" sz="4400" dirty="0"/>
              <a:t> or </a:t>
            </a:r>
            <a:r>
              <a:rPr lang="id-ID" sz="4400" dirty="0">
                <a:solidFill>
                  <a:srgbClr val="FF0000"/>
                </a:solidFill>
              </a:rPr>
              <a:t>discourse markers</a:t>
            </a:r>
            <a:r>
              <a:rPr lang="id-ID" sz="4400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855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WHY DO WE PUT COHESIVE DEVICES?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Cohesive devices</a:t>
            </a:r>
            <a:r>
              <a:rPr lang="id-ID" sz="4400" dirty="0"/>
              <a:t>:</a:t>
            </a:r>
          </a:p>
          <a:p>
            <a:pPr marL="719138">
              <a:buFont typeface="Wingdings" panose="05000000000000000000" pitchFamily="2" charset="2"/>
              <a:buChar char="Ø"/>
            </a:pPr>
            <a:r>
              <a:rPr lang="en-US" sz="4400" dirty="0"/>
              <a:t>tell the reader </a:t>
            </a:r>
            <a:r>
              <a:rPr lang="en-US" sz="4400" dirty="0">
                <a:solidFill>
                  <a:srgbClr val="FF0000"/>
                </a:solidFill>
              </a:rPr>
              <a:t>what we are doing in a sentence </a:t>
            </a:r>
            <a:r>
              <a:rPr lang="en-US" sz="4400" dirty="0"/>
              <a:t>and </a:t>
            </a:r>
            <a:r>
              <a:rPr lang="en-US" sz="4400" dirty="0">
                <a:solidFill>
                  <a:srgbClr val="FF0000"/>
                </a:solidFill>
              </a:rPr>
              <a:t>help to guide </a:t>
            </a:r>
            <a:r>
              <a:rPr lang="en-US" sz="4400" dirty="0"/>
              <a:t>them through our writing. </a:t>
            </a:r>
            <a:endParaRPr lang="id-ID" sz="4400" dirty="0"/>
          </a:p>
          <a:p>
            <a:pPr marL="719138"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rgbClr val="FF0000"/>
                </a:solidFill>
              </a:rPr>
              <a:t>signal</a:t>
            </a:r>
            <a:r>
              <a:rPr lang="en-US" sz="4400" dirty="0"/>
              <a:t> to the reader </a:t>
            </a:r>
            <a:r>
              <a:rPr lang="en-US" sz="4400" dirty="0">
                <a:solidFill>
                  <a:srgbClr val="FF0000"/>
                </a:solidFill>
              </a:rPr>
              <a:t>what the relationships </a:t>
            </a:r>
            <a:r>
              <a:rPr lang="en-US" sz="4400" dirty="0"/>
              <a:t>are between the different clauses, sentences and paragraphs.</a:t>
            </a:r>
            <a:endParaRPr lang="id-ID" sz="44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88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160421"/>
            <a:ext cx="9875520" cy="1356360"/>
          </a:xfrm>
        </p:spPr>
        <p:txBody>
          <a:bodyPr>
            <a:normAutofit/>
          </a:bodyPr>
          <a:lstStyle/>
          <a:p>
            <a:r>
              <a:rPr lang="id-ID" sz="3200" dirty="0"/>
              <a:t>WHEN DO WE NEED TO PUT A COHESIVE DEVISE?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16781"/>
            <a:ext cx="9872871" cy="4579219"/>
          </a:xfrm>
        </p:spPr>
        <p:txBody>
          <a:bodyPr>
            <a:normAutofit lnSpcReduction="10000"/>
          </a:bodyPr>
          <a:lstStyle/>
          <a:p>
            <a:r>
              <a:rPr lang="id-ID" dirty="0">
                <a:solidFill>
                  <a:schemeClr val="tx1"/>
                </a:solidFill>
              </a:rPr>
              <a:t>Make additional information</a:t>
            </a:r>
          </a:p>
          <a:p>
            <a:r>
              <a:rPr lang="id-ID" dirty="0">
                <a:solidFill>
                  <a:schemeClr val="tx1"/>
                </a:solidFill>
              </a:rPr>
              <a:t>Make exemplification</a:t>
            </a:r>
          </a:p>
          <a:p>
            <a:r>
              <a:rPr lang="id-ID" dirty="0">
                <a:solidFill>
                  <a:schemeClr val="tx1"/>
                </a:solidFill>
              </a:rPr>
              <a:t>Make sequencing</a:t>
            </a:r>
          </a:p>
          <a:p>
            <a:r>
              <a:rPr lang="id-ID" dirty="0">
                <a:solidFill>
                  <a:schemeClr val="tx1"/>
                </a:solidFill>
              </a:rPr>
              <a:t>Show result</a:t>
            </a:r>
          </a:p>
          <a:p>
            <a:r>
              <a:rPr lang="id-ID" dirty="0">
                <a:solidFill>
                  <a:schemeClr val="tx1"/>
                </a:solidFill>
              </a:rPr>
              <a:t>Make comparison</a:t>
            </a:r>
          </a:p>
          <a:p>
            <a:r>
              <a:rPr lang="id-ID" dirty="0">
                <a:solidFill>
                  <a:schemeClr val="tx1"/>
                </a:solidFill>
              </a:rPr>
              <a:t>Make contrast</a:t>
            </a:r>
          </a:p>
          <a:p>
            <a:r>
              <a:rPr lang="id-ID" dirty="0">
                <a:solidFill>
                  <a:schemeClr val="tx1"/>
                </a:solidFill>
              </a:rPr>
              <a:t>Show qualifying</a:t>
            </a:r>
          </a:p>
          <a:p>
            <a:r>
              <a:rPr lang="id-ID" dirty="0">
                <a:solidFill>
                  <a:schemeClr val="tx1"/>
                </a:solidFill>
              </a:rPr>
              <a:t>Do reformulation</a:t>
            </a:r>
          </a:p>
          <a:p>
            <a:r>
              <a:rPr lang="id-ID" dirty="0">
                <a:solidFill>
                  <a:schemeClr val="tx1"/>
                </a:solidFill>
              </a:rPr>
              <a:t>Give highlight</a:t>
            </a:r>
          </a:p>
          <a:p>
            <a:r>
              <a:rPr lang="id-ID" dirty="0">
                <a:solidFill>
                  <a:schemeClr val="tx1"/>
                </a:solidFill>
              </a:rPr>
              <a:t>Make transition 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844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2110" t="21073" r="13332" b="43575"/>
          <a:stretch/>
        </p:blipFill>
        <p:spPr>
          <a:xfrm>
            <a:off x="8021051" y="3442008"/>
            <a:ext cx="3391195" cy="26018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2983" t="17076" r="13509" b="47135"/>
          <a:stretch/>
        </p:blipFill>
        <p:spPr>
          <a:xfrm>
            <a:off x="2626008" y="609600"/>
            <a:ext cx="6907897" cy="2522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2807" t="17310" r="14562" b="45497"/>
          <a:stretch/>
        </p:blipFill>
        <p:spPr>
          <a:xfrm>
            <a:off x="877418" y="3442008"/>
            <a:ext cx="6907897" cy="260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4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 rotWithShape="1">
          <a:blip r:embed="rId2"/>
          <a:srcRect l="14247" t="20803" r="52723" b="44345"/>
          <a:stretch/>
        </p:blipFill>
        <p:spPr>
          <a:xfrm>
            <a:off x="292383" y="481143"/>
            <a:ext cx="3846480" cy="30439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807" t="34386" r="13333" b="26082"/>
          <a:stretch/>
        </p:blipFill>
        <p:spPr>
          <a:xfrm>
            <a:off x="4316736" y="481144"/>
            <a:ext cx="7582881" cy="30439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2105" t="26199" r="12807" b="38246"/>
          <a:stretch/>
        </p:blipFill>
        <p:spPr>
          <a:xfrm>
            <a:off x="1844840" y="3653560"/>
            <a:ext cx="7932760" cy="281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4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768" y="2226008"/>
            <a:ext cx="9236242" cy="1325563"/>
          </a:xfrm>
        </p:spPr>
        <p:txBody>
          <a:bodyPr/>
          <a:lstStyle/>
          <a:p>
            <a:r>
              <a:rPr lang="id-ID" dirty="0">
                <a:solidFill>
                  <a:srgbClr val="00B050"/>
                </a:solidFill>
                <a:latin typeface="Broadway" panose="04040905080B02020502" pitchFamily="82" charset="0"/>
              </a:rPr>
              <a:t>LET’S PRACTICE !</a:t>
            </a:r>
          </a:p>
        </p:txBody>
      </p:sp>
    </p:spTree>
    <p:extLst>
      <p:ext uri="{BB962C8B-B14F-4D97-AF65-F5344CB8AC3E}">
        <p14:creationId xmlns:p14="http://schemas.microsoft.com/office/powerpoint/2010/main" val="421989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53" y="609600"/>
            <a:ext cx="10312667" cy="802105"/>
          </a:xfrm>
        </p:spPr>
        <p:txBody>
          <a:bodyPr>
            <a:normAutofit fontScale="90000"/>
          </a:bodyPr>
          <a:lstStyle/>
          <a:p>
            <a:r>
              <a:rPr lang="id-ID" sz="3200" b="1" dirty="0">
                <a:solidFill>
                  <a:schemeClr val="tx1"/>
                </a:solidFill>
              </a:rPr>
              <a:t>Practice 1.</a:t>
            </a:r>
            <a:br>
              <a:rPr lang="id-ID" sz="3200" b="1" dirty="0">
                <a:solidFill>
                  <a:schemeClr val="tx1"/>
                </a:solidFill>
              </a:rPr>
            </a:br>
            <a:r>
              <a:rPr lang="id-ID" sz="3200" b="1" dirty="0">
                <a:solidFill>
                  <a:schemeClr val="tx1"/>
                </a:solidFill>
              </a:rPr>
              <a:t>Color the cohesive devices used in the following paragraph.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53" y="1780674"/>
            <a:ext cx="10587789" cy="45238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I personally believe that libraries are among humanity’s most important institutions for several reasons.</a:t>
            </a:r>
            <a:endParaRPr lang="id-ID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Firstly, most of humanity’s collective knowledge is stored in libraries. Secondly, libraries protect and preserve this knowledge. They also classify or group the materials into logical and easily available divisions.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Furthermore, libraries make the materials available to everyone and even provide librarians to help us find what we need.</a:t>
            </a:r>
            <a:r>
              <a:rPr lang="id-ID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Finally, libraries are our link to the past and our gift to the future.</a:t>
            </a:r>
            <a:endParaRPr lang="id-ID" sz="28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id-ID" sz="2800" dirty="0">
                <a:solidFill>
                  <a:schemeClr val="tx1"/>
                </a:solidFill>
              </a:rPr>
              <a:t>In conclusion, </a:t>
            </a:r>
            <a:r>
              <a:rPr lang="en-US" sz="2800" dirty="0">
                <a:solidFill>
                  <a:schemeClr val="tx1"/>
                </a:solidFill>
              </a:rPr>
              <a:t> libraries are important institutions for humanity.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3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49284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159</TotalTime>
  <Words>532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Broadway</vt:lpstr>
      <vt:lpstr>Corbel</vt:lpstr>
      <vt:lpstr>Wingdings</vt:lpstr>
      <vt:lpstr>Basis</vt:lpstr>
      <vt:lpstr>IDENTIFYING AND USING COHESIVE DEVICES</vt:lpstr>
      <vt:lpstr>WHAT ARE COHESIVE DEVICES?</vt:lpstr>
      <vt:lpstr>WHY DO WE PUT COHESIVE DEVICES?</vt:lpstr>
      <vt:lpstr>WHEN DO WE NEED TO PUT A COHESIVE DEVISE?</vt:lpstr>
      <vt:lpstr>PowerPoint Presentation</vt:lpstr>
      <vt:lpstr>PowerPoint Presentation</vt:lpstr>
      <vt:lpstr>LET’S PRACTICE !</vt:lpstr>
      <vt:lpstr>Practice 1. Color the cohesive devices used in the following paragraph.</vt:lpstr>
      <vt:lpstr>PowerPoint Presentation</vt:lpstr>
      <vt:lpstr>Practice 1. Color the cohesive devices used in the following paragraph.</vt:lpstr>
      <vt:lpstr>Practice 2. Combine the sentences below using correct cohesive devices.</vt:lpstr>
      <vt:lpstr>PowerPoint Presentation</vt:lpstr>
      <vt:lpstr>Practice 2. Combine the sentences below using correct cohesive devices.</vt:lpstr>
      <vt:lpstr>Practice 3. Make TWO sentences using correct cohesive devices .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AND USING COHESIVE DEVICES</dc:title>
  <dc:creator>Dwi Yulianto Nugroho</dc:creator>
  <cp:lastModifiedBy>UPH</cp:lastModifiedBy>
  <cp:revision>12</cp:revision>
  <dcterms:created xsi:type="dcterms:W3CDTF">2018-03-20T07:24:52Z</dcterms:created>
  <dcterms:modified xsi:type="dcterms:W3CDTF">2018-04-05T03:04:48Z</dcterms:modified>
</cp:coreProperties>
</file>