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7" d="100"/>
          <a:sy n="77" d="100"/>
        </p:scale>
        <p:origin x="126" y="7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4/5/2018</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4/5/2018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4/5/2018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4/5/2018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4/5/2018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4/5/2018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4/5/2018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4/5/2018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4/5/2018</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COHESIVE DEVI</a:t>
            </a:r>
            <a:r>
              <a:rPr lang="en-US" dirty="0"/>
              <a:t>C</a:t>
            </a:r>
            <a:r>
              <a:rPr lang="id-ID" dirty="0"/>
              <a:t>ES</a:t>
            </a:r>
          </a:p>
        </p:txBody>
      </p:sp>
      <p:sp>
        <p:nvSpPr>
          <p:cNvPr id="3" name="Subtitle 2"/>
          <p:cNvSpPr>
            <a:spLocks noGrp="1"/>
          </p:cNvSpPr>
          <p:nvPr>
            <p:ph type="subTitle" idx="1"/>
          </p:nvPr>
        </p:nvSpPr>
        <p:spPr/>
        <p:txBody>
          <a:bodyPr/>
          <a:lstStyle/>
          <a:p>
            <a:r>
              <a:rPr lang="id-ID" dirty="0"/>
              <a:t>INTRODUCTION</a:t>
            </a:r>
          </a:p>
        </p:txBody>
      </p:sp>
    </p:spTree>
    <p:extLst>
      <p:ext uri="{BB962C8B-B14F-4D97-AF65-F5344CB8AC3E}">
        <p14:creationId xmlns:p14="http://schemas.microsoft.com/office/powerpoint/2010/main" val="3293929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solidFill>
                  <a:schemeClr val="tx2">
                    <a:lumMod val="10000"/>
                  </a:schemeClr>
                </a:solidFill>
              </a:rPr>
              <a:t>WHAT DO YOU THINK ABOUT </a:t>
            </a:r>
            <a:r>
              <a:rPr lang="id-ID" b="1" u="sng" dirty="0">
                <a:solidFill>
                  <a:schemeClr val="tx2">
                    <a:lumMod val="10000"/>
                  </a:schemeClr>
                </a:solidFill>
              </a:rPr>
              <a:t>WRITING</a:t>
            </a:r>
            <a:r>
              <a:rPr lang="id-ID" dirty="0">
                <a:solidFill>
                  <a:schemeClr val="tx2">
                    <a:lumMod val="10000"/>
                  </a:schemeClr>
                </a:solidFill>
              </a:rPr>
              <a:t>?</a:t>
            </a:r>
          </a:p>
        </p:txBody>
      </p:sp>
      <p:sp>
        <p:nvSpPr>
          <p:cNvPr id="3" name="Content Placeholder 2"/>
          <p:cNvSpPr>
            <a:spLocks noGrp="1"/>
          </p:cNvSpPr>
          <p:nvPr>
            <p:ph idx="1"/>
          </p:nvPr>
        </p:nvSpPr>
        <p:spPr/>
        <p:txBody>
          <a:bodyPr/>
          <a:lstStyle/>
          <a:p>
            <a:endParaRPr lang="id-ID" dirty="0"/>
          </a:p>
        </p:txBody>
      </p:sp>
    </p:spTree>
    <p:extLst>
      <p:ext uri="{BB962C8B-B14F-4D97-AF65-F5344CB8AC3E}">
        <p14:creationId xmlns:p14="http://schemas.microsoft.com/office/powerpoint/2010/main" val="3837491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a:t> </a:t>
            </a:r>
            <a:r>
              <a:rPr lang="id-ID" sz="7200" b="1" dirty="0"/>
              <a:t>writing is .....</a:t>
            </a:r>
          </a:p>
        </p:txBody>
      </p:sp>
      <p:sp>
        <p:nvSpPr>
          <p:cNvPr id="4" name="Rectangle 3"/>
          <p:cNvSpPr/>
          <p:nvPr/>
        </p:nvSpPr>
        <p:spPr>
          <a:xfrm>
            <a:off x="473528" y="2011681"/>
            <a:ext cx="1959429" cy="9601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3600" dirty="0"/>
              <a:t>FUN</a:t>
            </a:r>
          </a:p>
        </p:txBody>
      </p:sp>
      <p:sp>
        <p:nvSpPr>
          <p:cNvPr id="5" name="Rectangle 4"/>
          <p:cNvSpPr/>
          <p:nvPr/>
        </p:nvSpPr>
        <p:spPr>
          <a:xfrm>
            <a:off x="1279095" y="3486007"/>
            <a:ext cx="2307724" cy="9601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3600" dirty="0"/>
              <a:t>DIFFICULT</a:t>
            </a:r>
          </a:p>
        </p:txBody>
      </p:sp>
      <p:sp>
        <p:nvSpPr>
          <p:cNvPr id="6" name="Rectangle 5"/>
          <p:cNvSpPr/>
          <p:nvPr/>
        </p:nvSpPr>
        <p:spPr>
          <a:xfrm>
            <a:off x="244929" y="4960334"/>
            <a:ext cx="2808490" cy="9601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3600" dirty="0"/>
              <a:t>CONFUSING</a:t>
            </a:r>
          </a:p>
        </p:txBody>
      </p:sp>
      <p:sp>
        <p:nvSpPr>
          <p:cNvPr id="7" name="Rectangle 6"/>
          <p:cNvSpPr/>
          <p:nvPr/>
        </p:nvSpPr>
        <p:spPr>
          <a:xfrm>
            <a:off x="3787235" y="2011681"/>
            <a:ext cx="2307724" cy="9601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3600" dirty="0"/>
              <a:t>EASY</a:t>
            </a:r>
          </a:p>
        </p:txBody>
      </p:sp>
      <p:sp>
        <p:nvSpPr>
          <p:cNvPr id="8" name="Rectangle 7"/>
          <p:cNvSpPr/>
          <p:nvPr/>
        </p:nvSpPr>
        <p:spPr>
          <a:xfrm>
            <a:off x="4757080" y="3486007"/>
            <a:ext cx="2558120" cy="9601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3600" dirty="0"/>
              <a:t>ADDICTIVE</a:t>
            </a:r>
          </a:p>
        </p:txBody>
      </p:sp>
      <p:sp>
        <p:nvSpPr>
          <p:cNvPr id="9" name="Rectangle 8"/>
          <p:cNvSpPr/>
          <p:nvPr/>
        </p:nvSpPr>
        <p:spPr>
          <a:xfrm>
            <a:off x="3435578" y="4973110"/>
            <a:ext cx="2307724" cy="9601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3600" dirty="0"/>
              <a:t>BORING</a:t>
            </a:r>
          </a:p>
        </p:txBody>
      </p:sp>
      <p:sp>
        <p:nvSpPr>
          <p:cNvPr id="10" name="Rectangle 9"/>
          <p:cNvSpPr/>
          <p:nvPr/>
        </p:nvSpPr>
        <p:spPr>
          <a:xfrm>
            <a:off x="7826852" y="2011681"/>
            <a:ext cx="2307724" cy="9601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3600" dirty="0"/>
              <a:t>BORING</a:t>
            </a:r>
          </a:p>
        </p:txBody>
      </p:sp>
      <p:sp>
        <p:nvSpPr>
          <p:cNvPr id="11" name="Rectangle 10"/>
          <p:cNvSpPr/>
          <p:nvPr/>
        </p:nvSpPr>
        <p:spPr>
          <a:xfrm>
            <a:off x="8458175" y="3486007"/>
            <a:ext cx="2775882" cy="9601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3600" dirty="0"/>
              <a:t>IMPORTANT</a:t>
            </a:r>
          </a:p>
        </p:txBody>
      </p:sp>
      <p:sp>
        <p:nvSpPr>
          <p:cNvPr id="12" name="Rectangle 11"/>
          <p:cNvSpPr/>
          <p:nvPr/>
        </p:nvSpPr>
        <p:spPr>
          <a:xfrm>
            <a:off x="6270243" y="4973110"/>
            <a:ext cx="2710471" cy="9601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800" dirty="0"/>
              <a:t>CHALLENGING</a:t>
            </a:r>
          </a:p>
        </p:txBody>
      </p:sp>
      <p:sp>
        <p:nvSpPr>
          <p:cNvPr id="13" name="Rectangle 12"/>
          <p:cNvSpPr/>
          <p:nvPr/>
        </p:nvSpPr>
        <p:spPr>
          <a:xfrm>
            <a:off x="9507655" y="4973110"/>
            <a:ext cx="2307724" cy="9601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800" dirty="0"/>
              <a:t>INTERESTING</a:t>
            </a:r>
          </a:p>
        </p:txBody>
      </p:sp>
    </p:spTree>
    <p:extLst>
      <p:ext uri="{BB962C8B-B14F-4D97-AF65-F5344CB8AC3E}">
        <p14:creationId xmlns:p14="http://schemas.microsoft.com/office/powerpoint/2010/main" val="851599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anim calcmode="lin" valueType="num">
                                      <p:cBhvr>
                                        <p:cTn id="28" dur="2000" fill="hold"/>
                                        <p:tgtEl>
                                          <p:spTgt spid="8"/>
                                        </p:tgtEl>
                                        <p:attrNameLst>
                                          <p:attrName>ppt_w</p:attrName>
                                        </p:attrNameLst>
                                      </p:cBhvr>
                                      <p:tavLst>
                                        <p:tav tm="0" fmla="#ppt_w*sin(2.5*pi*$)">
                                          <p:val>
                                            <p:fltVal val="0"/>
                                          </p:val>
                                        </p:tav>
                                        <p:tav tm="100000">
                                          <p:val>
                                            <p:fltVal val="1"/>
                                          </p:val>
                                        </p:tav>
                                      </p:tavLst>
                                    </p:anim>
                                    <p:anim calcmode="lin" valueType="num">
                                      <p:cBhvr>
                                        <p:cTn id="29"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heel(1)">
                                      <p:cBhvr>
                                        <p:cTn id="38" dur="20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 fill="hold"/>
                                        <p:tgtEl>
                                          <p:spTgt spid="9"/>
                                        </p:tgtEl>
                                        <p:attrNameLst>
                                          <p:attrName>ppt_w</p:attrName>
                                        </p:attrNameLst>
                                      </p:cBhvr>
                                      <p:tavLst>
                                        <p:tav tm="0">
                                          <p:val>
                                            <p:fltVal val="0"/>
                                          </p:val>
                                        </p:tav>
                                        <p:tav tm="100000">
                                          <p:val>
                                            <p:strVal val="#ppt_w"/>
                                          </p:val>
                                        </p:tav>
                                      </p:tavLst>
                                    </p:anim>
                                    <p:anim calcmode="lin" valueType="num">
                                      <p:cBhvr>
                                        <p:cTn id="44" dur="500" fill="hold"/>
                                        <p:tgtEl>
                                          <p:spTgt spid="9"/>
                                        </p:tgtEl>
                                        <p:attrNameLst>
                                          <p:attrName>ppt_h</p:attrName>
                                        </p:attrNameLst>
                                      </p:cBhvr>
                                      <p:tavLst>
                                        <p:tav tm="0">
                                          <p:val>
                                            <p:fltVal val="0"/>
                                          </p:val>
                                        </p:tav>
                                        <p:tav tm="100000">
                                          <p:val>
                                            <p:strVal val="#ppt_h"/>
                                          </p:val>
                                        </p:tav>
                                      </p:tavLst>
                                    </p:anim>
                                    <p:animEffect transition="in" filter="fade">
                                      <p:cBhvr>
                                        <p:cTn id="45" dur="500"/>
                                        <p:tgtEl>
                                          <p:spTgt spid="9"/>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wipe(down)">
                                      <p:cBhvr>
                                        <p:cTn id="50" dur="500"/>
                                        <p:tgtEl>
                                          <p:spTgt spid="12"/>
                                        </p:tgtEl>
                                      </p:cBhvr>
                                    </p:animEffect>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wipe(down)">
                                      <p:cBhvr>
                                        <p:cTn id="55" dur="580">
                                          <p:stCondLst>
                                            <p:cond delay="0"/>
                                          </p:stCondLst>
                                        </p:cTn>
                                        <p:tgtEl>
                                          <p:spTgt spid="13"/>
                                        </p:tgtEl>
                                      </p:cBhvr>
                                    </p:animEffect>
                                    <p:anim calcmode="lin" valueType="num">
                                      <p:cBhvr>
                                        <p:cTn id="56"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61" dur="26">
                                          <p:stCondLst>
                                            <p:cond delay="650"/>
                                          </p:stCondLst>
                                        </p:cTn>
                                        <p:tgtEl>
                                          <p:spTgt spid="13"/>
                                        </p:tgtEl>
                                      </p:cBhvr>
                                      <p:to x="100000" y="60000"/>
                                    </p:animScale>
                                    <p:animScale>
                                      <p:cBhvr>
                                        <p:cTn id="62" dur="166" decel="50000">
                                          <p:stCondLst>
                                            <p:cond delay="676"/>
                                          </p:stCondLst>
                                        </p:cTn>
                                        <p:tgtEl>
                                          <p:spTgt spid="13"/>
                                        </p:tgtEl>
                                      </p:cBhvr>
                                      <p:to x="100000" y="100000"/>
                                    </p:animScale>
                                    <p:animScale>
                                      <p:cBhvr>
                                        <p:cTn id="63" dur="26">
                                          <p:stCondLst>
                                            <p:cond delay="1312"/>
                                          </p:stCondLst>
                                        </p:cTn>
                                        <p:tgtEl>
                                          <p:spTgt spid="13"/>
                                        </p:tgtEl>
                                      </p:cBhvr>
                                      <p:to x="100000" y="80000"/>
                                    </p:animScale>
                                    <p:animScale>
                                      <p:cBhvr>
                                        <p:cTn id="64" dur="166" decel="50000">
                                          <p:stCondLst>
                                            <p:cond delay="1338"/>
                                          </p:stCondLst>
                                        </p:cTn>
                                        <p:tgtEl>
                                          <p:spTgt spid="13"/>
                                        </p:tgtEl>
                                      </p:cBhvr>
                                      <p:to x="100000" y="100000"/>
                                    </p:animScale>
                                    <p:animScale>
                                      <p:cBhvr>
                                        <p:cTn id="65" dur="26">
                                          <p:stCondLst>
                                            <p:cond delay="1642"/>
                                          </p:stCondLst>
                                        </p:cTn>
                                        <p:tgtEl>
                                          <p:spTgt spid="13"/>
                                        </p:tgtEl>
                                      </p:cBhvr>
                                      <p:to x="100000" y="90000"/>
                                    </p:animScale>
                                    <p:animScale>
                                      <p:cBhvr>
                                        <p:cTn id="66" dur="166" decel="50000">
                                          <p:stCondLst>
                                            <p:cond delay="1668"/>
                                          </p:stCondLst>
                                        </p:cTn>
                                        <p:tgtEl>
                                          <p:spTgt spid="13"/>
                                        </p:tgtEl>
                                      </p:cBhvr>
                                      <p:to x="100000" y="100000"/>
                                    </p:animScale>
                                    <p:animScale>
                                      <p:cBhvr>
                                        <p:cTn id="67" dur="26">
                                          <p:stCondLst>
                                            <p:cond delay="1808"/>
                                          </p:stCondLst>
                                        </p:cTn>
                                        <p:tgtEl>
                                          <p:spTgt spid="13"/>
                                        </p:tgtEl>
                                      </p:cBhvr>
                                      <p:to x="100000" y="95000"/>
                                    </p:animScale>
                                    <p:animScale>
                                      <p:cBhvr>
                                        <p:cTn id="68"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COMMON PROBLEM IN WRITING???</a:t>
            </a:r>
          </a:p>
        </p:txBody>
      </p:sp>
      <p:sp>
        <p:nvSpPr>
          <p:cNvPr id="3" name="Content Placeholder 2"/>
          <p:cNvSpPr>
            <a:spLocks noGrp="1"/>
          </p:cNvSpPr>
          <p:nvPr>
            <p:ph idx="1"/>
          </p:nvPr>
        </p:nvSpPr>
        <p:spPr/>
        <p:txBody>
          <a:bodyPr>
            <a:noAutofit/>
          </a:bodyPr>
          <a:lstStyle/>
          <a:p>
            <a:r>
              <a:rPr lang="id-ID" sz="4400" dirty="0">
                <a:solidFill>
                  <a:schemeClr val="bg1"/>
                </a:solidFill>
              </a:rPr>
              <a:t>Grammar</a:t>
            </a:r>
          </a:p>
          <a:p>
            <a:r>
              <a:rPr lang="id-ID" sz="4400" dirty="0">
                <a:solidFill>
                  <a:schemeClr val="bg1"/>
                </a:solidFill>
              </a:rPr>
              <a:t>Spelling</a:t>
            </a:r>
          </a:p>
          <a:p>
            <a:r>
              <a:rPr lang="id-ID" sz="4400" dirty="0">
                <a:solidFill>
                  <a:schemeClr val="bg1"/>
                </a:solidFill>
              </a:rPr>
              <a:t>Punctuation</a:t>
            </a:r>
          </a:p>
          <a:p>
            <a:r>
              <a:rPr lang="id-ID" sz="4400" dirty="0">
                <a:solidFill>
                  <a:schemeClr val="bg1"/>
                </a:solidFill>
              </a:rPr>
              <a:t>Capitalization</a:t>
            </a:r>
          </a:p>
          <a:p>
            <a:r>
              <a:rPr lang="id-ID" sz="4400" dirty="0">
                <a:solidFill>
                  <a:schemeClr val="bg1"/>
                </a:solidFill>
              </a:rPr>
              <a:t>Organization </a:t>
            </a:r>
          </a:p>
          <a:p>
            <a:r>
              <a:rPr lang="id-ID" sz="4400" dirty="0">
                <a:solidFill>
                  <a:schemeClr val="bg1"/>
                </a:solidFill>
              </a:rPr>
              <a:t>..................................</a:t>
            </a:r>
          </a:p>
        </p:txBody>
      </p:sp>
    </p:spTree>
    <p:extLst>
      <p:ext uri="{BB962C8B-B14F-4D97-AF65-F5344CB8AC3E}">
        <p14:creationId xmlns:p14="http://schemas.microsoft.com/office/powerpoint/2010/main" val="38404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What do you think about this paragraph?</a:t>
            </a:r>
          </a:p>
        </p:txBody>
      </p:sp>
      <p:sp>
        <p:nvSpPr>
          <p:cNvPr id="3" name="Content Placeholder 2"/>
          <p:cNvSpPr>
            <a:spLocks noGrp="1"/>
          </p:cNvSpPr>
          <p:nvPr>
            <p:ph idx="1"/>
          </p:nvPr>
        </p:nvSpPr>
        <p:spPr/>
        <p:txBody>
          <a:bodyPr>
            <a:normAutofit/>
          </a:bodyPr>
          <a:lstStyle/>
          <a:p>
            <a:pPr marL="0" indent="0" algn="just">
              <a:buNone/>
            </a:pPr>
            <a:r>
              <a:rPr lang="id-ID" sz="5400" dirty="0">
                <a:solidFill>
                  <a:schemeClr val="bg1"/>
                </a:solidFill>
              </a:rPr>
              <a:t>I like banana. Banana is sweet. My parents usually buy it. They buy it at the nearest market. My sister does not like it. She likes Apple. Apple is more expensive. </a:t>
            </a:r>
          </a:p>
        </p:txBody>
      </p:sp>
      <p:sp>
        <p:nvSpPr>
          <p:cNvPr id="4" name="8-Point Star 3"/>
          <p:cNvSpPr/>
          <p:nvPr/>
        </p:nvSpPr>
        <p:spPr>
          <a:xfrm>
            <a:off x="9944099" y="284176"/>
            <a:ext cx="1534886" cy="1381338"/>
          </a:xfrm>
          <a:prstGeom prst="star8">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id-ID" sz="5400" dirty="0">
                <a:solidFill>
                  <a:schemeClr val="bg1"/>
                </a:solidFill>
              </a:rPr>
              <a:t>1</a:t>
            </a:r>
          </a:p>
        </p:txBody>
      </p:sp>
    </p:spTree>
    <p:extLst>
      <p:ext uri="{BB962C8B-B14F-4D97-AF65-F5344CB8AC3E}">
        <p14:creationId xmlns:p14="http://schemas.microsoft.com/office/powerpoint/2010/main" val="2651586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What do you think about this paragraph?</a:t>
            </a:r>
          </a:p>
        </p:txBody>
      </p:sp>
      <p:sp>
        <p:nvSpPr>
          <p:cNvPr id="3" name="Content Placeholder 2"/>
          <p:cNvSpPr>
            <a:spLocks noGrp="1"/>
          </p:cNvSpPr>
          <p:nvPr>
            <p:ph idx="1"/>
          </p:nvPr>
        </p:nvSpPr>
        <p:spPr>
          <a:xfrm>
            <a:off x="1202919" y="2011680"/>
            <a:ext cx="10700610" cy="4206240"/>
          </a:xfrm>
        </p:spPr>
        <p:txBody>
          <a:bodyPr>
            <a:noAutofit/>
          </a:bodyPr>
          <a:lstStyle/>
          <a:p>
            <a:pPr marL="0" indent="0" algn="just">
              <a:buNone/>
            </a:pPr>
            <a:r>
              <a:rPr lang="id-ID" sz="4000" dirty="0">
                <a:solidFill>
                  <a:schemeClr val="bg1"/>
                </a:solidFill>
              </a:rPr>
              <a:t>I have two younger brothers. They are Andrew and Jonathan. They have different hobbies however they live in the same house. Andrew likes to play music but he has become the champion for many music competitions. Finally, Jonathan dislikes to play music. Jonathan’s hobby is swimming or he goes swimming every weekend. Otherwise, I love my brothers very much. </a:t>
            </a:r>
          </a:p>
        </p:txBody>
      </p:sp>
      <p:sp>
        <p:nvSpPr>
          <p:cNvPr id="4" name="8-Point Star 3"/>
          <p:cNvSpPr/>
          <p:nvPr/>
        </p:nvSpPr>
        <p:spPr>
          <a:xfrm>
            <a:off x="9944099" y="284175"/>
            <a:ext cx="1534886" cy="1348681"/>
          </a:xfrm>
          <a:prstGeom prst="star8">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id-ID" sz="5400" dirty="0">
                <a:solidFill>
                  <a:schemeClr val="bg1"/>
                </a:solidFill>
              </a:rPr>
              <a:t>2</a:t>
            </a:r>
          </a:p>
        </p:txBody>
      </p:sp>
    </p:spTree>
    <p:extLst>
      <p:ext uri="{BB962C8B-B14F-4D97-AF65-F5344CB8AC3E}">
        <p14:creationId xmlns:p14="http://schemas.microsoft.com/office/powerpoint/2010/main" val="2707655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a:bodyPr>
          <a:lstStyle/>
          <a:p>
            <a:r>
              <a:rPr lang="id-ID" sz="5400" dirty="0">
                <a:solidFill>
                  <a:schemeClr val="bg1"/>
                </a:solidFill>
              </a:rPr>
              <a:t>Paragraph 1 is grammatically </a:t>
            </a:r>
            <a:r>
              <a:rPr lang="id-ID" sz="5400" b="1" dirty="0">
                <a:solidFill>
                  <a:schemeClr val="accent1">
                    <a:lumMod val="60000"/>
                    <a:lumOff val="40000"/>
                  </a:schemeClr>
                </a:solidFill>
              </a:rPr>
              <a:t>correct</a:t>
            </a:r>
            <a:r>
              <a:rPr lang="id-ID" sz="5400" dirty="0">
                <a:solidFill>
                  <a:schemeClr val="bg1"/>
                </a:solidFill>
              </a:rPr>
              <a:t> but it sounds </a:t>
            </a:r>
            <a:r>
              <a:rPr lang="id-ID" sz="5400" dirty="0">
                <a:solidFill>
                  <a:schemeClr val="accent1">
                    <a:lumMod val="60000"/>
                    <a:lumOff val="40000"/>
                  </a:schemeClr>
                </a:solidFill>
              </a:rPr>
              <a:t>boring</a:t>
            </a:r>
            <a:r>
              <a:rPr lang="id-ID" sz="5400" dirty="0">
                <a:solidFill>
                  <a:schemeClr val="bg1"/>
                </a:solidFill>
              </a:rPr>
              <a:t>. </a:t>
            </a:r>
          </a:p>
          <a:p>
            <a:r>
              <a:rPr lang="id-ID" sz="5400" dirty="0">
                <a:solidFill>
                  <a:schemeClr val="bg1"/>
                </a:solidFill>
              </a:rPr>
              <a:t>Paragraph 2 contains </a:t>
            </a:r>
            <a:r>
              <a:rPr lang="id-ID" sz="5400" dirty="0">
                <a:solidFill>
                  <a:schemeClr val="accent1">
                    <a:lumMod val="60000"/>
                    <a:lumOff val="40000"/>
                  </a:schemeClr>
                </a:solidFill>
              </a:rPr>
              <a:t>inappropriate</a:t>
            </a:r>
            <a:r>
              <a:rPr lang="id-ID" sz="5400" dirty="0">
                <a:solidFill>
                  <a:schemeClr val="bg1"/>
                </a:solidFill>
              </a:rPr>
              <a:t> connection words.</a:t>
            </a:r>
          </a:p>
        </p:txBody>
      </p:sp>
    </p:spTree>
    <p:extLst>
      <p:ext uri="{BB962C8B-B14F-4D97-AF65-F5344CB8AC3E}">
        <p14:creationId xmlns:p14="http://schemas.microsoft.com/office/powerpoint/2010/main" val="3460288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5400" b="1" dirty="0"/>
              <a:t>CONCLUSION</a:t>
            </a:r>
          </a:p>
        </p:txBody>
      </p:sp>
      <p:sp>
        <p:nvSpPr>
          <p:cNvPr id="3" name="Content Placeholder 2"/>
          <p:cNvSpPr>
            <a:spLocks noGrp="1"/>
          </p:cNvSpPr>
          <p:nvPr>
            <p:ph idx="1"/>
          </p:nvPr>
        </p:nvSpPr>
        <p:spPr/>
        <p:txBody>
          <a:bodyPr>
            <a:normAutofit/>
          </a:bodyPr>
          <a:lstStyle/>
          <a:p>
            <a:pPr marL="0" indent="0">
              <a:buNone/>
            </a:pPr>
            <a:r>
              <a:rPr lang="id-ID" sz="4800" b="1" dirty="0">
                <a:solidFill>
                  <a:schemeClr val="bg1"/>
                </a:solidFill>
              </a:rPr>
              <a:t>We need to put correct </a:t>
            </a:r>
            <a:r>
              <a:rPr lang="id-ID" sz="4800" b="1" dirty="0">
                <a:solidFill>
                  <a:schemeClr val="accent2">
                    <a:lumMod val="60000"/>
                    <a:lumOff val="40000"/>
                  </a:schemeClr>
                </a:solidFill>
              </a:rPr>
              <a:t>COHESIVE DEVICES</a:t>
            </a:r>
            <a:r>
              <a:rPr lang="id-ID" sz="4800" b="1" dirty="0">
                <a:solidFill>
                  <a:schemeClr val="bg1"/>
                </a:solidFill>
              </a:rPr>
              <a:t> to connect our ideas in a paragraph/essay. </a:t>
            </a:r>
          </a:p>
        </p:txBody>
      </p:sp>
    </p:spTree>
    <p:extLst>
      <p:ext uri="{BB962C8B-B14F-4D97-AF65-F5344CB8AC3E}">
        <p14:creationId xmlns:p14="http://schemas.microsoft.com/office/powerpoint/2010/main" val="34894516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Banded</Template>
  <TotalTime>235</TotalTime>
  <Words>196</Words>
  <Application>Microsoft Office PowerPoint</Application>
  <PresentationFormat>Widescreen</PresentationFormat>
  <Paragraphs>31</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Corbel</vt:lpstr>
      <vt:lpstr>Wingdings</vt:lpstr>
      <vt:lpstr>Banded</vt:lpstr>
      <vt:lpstr>COHESIVE DEVICES</vt:lpstr>
      <vt:lpstr>WHAT DO YOU THINK ABOUT WRITING?</vt:lpstr>
      <vt:lpstr> writing is .....</vt:lpstr>
      <vt:lpstr>COMMON PROBLEM IN WRITING???</vt:lpstr>
      <vt:lpstr>What do you think about this paragraph?</vt:lpstr>
      <vt:lpstr>What do you think about this paragraph?</vt:lpstr>
      <vt:lpstr>PowerPoint Presentation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COHESIVE DEVISES</dc:title>
  <dc:creator>Dwi Yulianto Nugroho</dc:creator>
  <cp:lastModifiedBy>UPH</cp:lastModifiedBy>
  <cp:revision>11</cp:revision>
  <dcterms:created xsi:type="dcterms:W3CDTF">2018-03-19T07:30:07Z</dcterms:created>
  <dcterms:modified xsi:type="dcterms:W3CDTF">2018-04-05T03:10:45Z</dcterms:modified>
</cp:coreProperties>
</file>