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7C2ADFA-A670-AC47-8038-D23B12C6B0A9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56AE3F-2125-AF42-8341-884BD77DBF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ADFA-A670-AC47-8038-D23B12C6B0A9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AE3F-2125-AF42-8341-884BD77DB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7C2ADFA-A670-AC47-8038-D23B12C6B0A9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156AE3F-2125-AF42-8341-884BD77DBF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ADFA-A670-AC47-8038-D23B12C6B0A9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56AE3F-2125-AF42-8341-884BD77DBF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ADFA-A670-AC47-8038-D23B12C6B0A9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156AE3F-2125-AF42-8341-884BD77DBF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C2ADFA-A670-AC47-8038-D23B12C6B0A9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156AE3F-2125-AF42-8341-884BD77DBF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C2ADFA-A670-AC47-8038-D23B12C6B0A9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156AE3F-2125-AF42-8341-884BD77DBF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ADFA-A670-AC47-8038-D23B12C6B0A9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56AE3F-2125-AF42-8341-884BD77DB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ADFA-A670-AC47-8038-D23B12C6B0A9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56AE3F-2125-AF42-8341-884BD77DBF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ADFA-A670-AC47-8038-D23B12C6B0A9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56AE3F-2125-AF42-8341-884BD77DBF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7C2ADFA-A670-AC47-8038-D23B12C6B0A9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156AE3F-2125-AF42-8341-884BD77DBF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C2ADFA-A670-AC47-8038-D23B12C6B0A9}" type="datetimeFigureOut">
              <a:rPr lang="en-US" smtClean="0"/>
              <a:t>10/22/16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56AE3F-2125-AF42-8341-884BD77DBF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info.shiftelearning.com/blog/top-instructional-design-models-explain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Instructional Design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Source: </a:t>
            </a:r>
            <a:r>
              <a:rPr lang="en-US" dirty="0" smtClean="0">
                <a:hlinkClick r:id="rId2"/>
              </a:rPr>
              <a:t>http://info.shiftelearning.com/blog/top-instructional-design-models-explained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07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911" y="363810"/>
            <a:ext cx="8222821" cy="616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355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Kemp’s Design: 9 elements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199" y="1600199"/>
            <a:ext cx="8431931" cy="5072207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sz="2900" b="1" dirty="0" smtClean="0"/>
              <a:t>instructional </a:t>
            </a:r>
            <a:r>
              <a:rPr lang="en-US" sz="4000" b="1" dirty="0" smtClean="0"/>
              <a:t>problems</a:t>
            </a:r>
            <a:r>
              <a:rPr lang="en-US" dirty="0" smtClean="0"/>
              <a:t>, and specify </a:t>
            </a:r>
            <a:r>
              <a:rPr lang="en-US" sz="4000" b="1" dirty="0" smtClean="0"/>
              <a:t>goals</a:t>
            </a:r>
            <a:r>
              <a:rPr lang="en-US" sz="4000" dirty="0" smtClean="0"/>
              <a:t> </a:t>
            </a:r>
            <a:r>
              <a:rPr lang="en-US" dirty="0" smtClean="0"/>
              <a:t>for designing an instructional program.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Examine </a:t>
            </a:r>
            <a:r>
              <a:rPr lang="en-US" sz="4000" b="1" dirty="0" smtClean="0"/>
              <a:t>learner </a:t>
            </a:r>
            <a:r>
              <a:rPr lang="en-US" sz="2900" b="1" dirty="0" smtClean="0"/>
              <a:t>characteristics </a:t>
            </a:r>
            <a:r>
              <a:rPr lang="en-US" dirty="0" smtClean="0"/>
              <a:t>that should receive attention during planning.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sz="3400" b="1" dirty="0" smtClean="0"/>
              <a:t>subject </a:t>
            </a:r>
            <a:r>
              <a:rPr lang="en-US" sz="4000" b="1" dirty="0" smtClean="0"/>
              <a:t>content</a:t>
            </a:r>
            <a:r>
              <a:rPr lang="en-US" dirty="0" smtClean="0"/>
              <a:t>, and analyze </a:t>
            </a:r>
            <a:r>
              <a:rPr lang="en-US" sz="4000" b="1" dirty="0" smtClean="0"/>
              <a:t>task </a:t>
            </a:r>
            <a:r>
              <a:rPr lang="en-US" b="1" dirty="0" smtClean="0"/>
              <a:t>components </a:t>
            </a:r>
            <a:r>
              <a:rPr lang="en-US" dirty="0" smtClean="0"/>
              <a:t>related to stated goals and purposes.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</a:t>
            </a:r>
            <a:r>
              <a:rPr lang="en-US" b="1" dirty="0" smtClean="0"/>
              <a:t>instructional </a:t>
            </a:r>
            <a:r>
              <a:rPr lang="en-US" sz="4000" b="1" dirty="0" smtClean="0"/>
              <a:t>objectives </a:t>
            </a:r>
            <a:r>
              <a:rPr lang="en-US" dirty="0" smtClean="0"/>
              <a:t>for the learner.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Sequence</a:t>
            </a:r>
            <a:r>
              <a:rPr lang="en-US" sz="4000" dirty="0" smtClean="0"/>
              <a:t> </a:t>
            </a:r>
            <a:r>
              <a:rPr lang="en-US" dirty="0" smtClean="0"/>
              <a:t>content within each instructional unit for logical learning.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Design instructional </a:t>
            </a:r>
            <a:r>
              <a:rPr lang="en-US" sz="4000" b="1" dirty="0" smtClean="0"/>
              <a:t>strategies </a:t>
            </a:r>
            <a:r>
              <a:rPr lang="en-US" dirty="0" smtClean="0"/>
              <a:t>so that each learner can master the objectives.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 the </a:t>
            </a:r>
            <a:r>
              <a:rPr lang="en-US" b="1" dirty="0" smtClean="0"/>
              <a:t>instructional </a:t>
            </a:r>
            <a:r>
              <a:rPr lang="en-US" sz="4500" b="1" dirty="0" smtClean="0"/>
              <a:t>message and delivery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</a:t>
            </a:r>
            <a:r>
              <a:rPr lang="en-US" sz="4500" b="1" dirty="0" smtClean="0"/>
              <a:t>evaluation </a:t>
            </a:r>
            <a:r>
              <a:rPr lang="en-US" b="1" dirty="0" smtClean="0"/>
              <a:t>instruments</a:t>
            </a:r>
            <a:r>
              <a:rPr lang="en-US" dirty="0" smtClean="0"/>
              <a:t> to assess objectives.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</a:t>
            </a:r>
            <a:r>
              <a:rPr lang="en-US" sz="4500" b="1" dirty="0" smtClean="0"/>
              <a:t>resources</a:t>
            </a:r>
            <a:r>
              <a:rPr lang="en-US" sz="4500" dirty="0" smtClean="0"/>
              <a:t> </a:t>
            </a:r>
            <a:r>
              <a:rPr lang="en-US" dirty="0" smtClean="0"/>
              <a:t>to support instruction and learning activities.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097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7500"/>
            <a:ext cx="9144000" cy="366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600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373" y="290258"/>
            <a:ext cx="8352563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Stage 1: Identify Instructional Goals</a:t>
            </a:r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Stage 2. Conduct Instructional Analysis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Stage 3. Identify Entry Behaviors and Learner Characteristics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Stage 4: Write Performance Objectives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Stage 5. Develop Criterion-Referenced Test Items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Stage 6. Develop Instructional Strategy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Stage 7: Develop and Select Instructional Materials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Stage 8: Develop and Conduct Formative Evaluation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Stage 9: Develop and Conduct Summative Evaluation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177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98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0226" y="2039288"/>
            <a:ext cx="808427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b="1" dirty="0" smtClean="0"/>
              <a:t>Step #1 </a:t>
            </a:r>
            <a:r>
              <a:rPr lang="en-US" sz="3200" b="1" dirty="0" smtClean="0">
                <a:solidFill>
                  <a:srgbClr val="FF0000"/>
                </a:solidFill>
              </a:rPr>
              <a:t>Analysis</a:t>
            </a:r>
            <a:r>
              <a:rPr lang="en-US" sz="3200" b="1" dirty="0" smtClean="0"/>
              <a:t> </a:t>
            </a:r>
            <a:r>
              <a:rPr lang="en-US" sz="2800" dirty="0" smtClean="0"/>
              <a:t>— Why is the training needed? </a:t>
            </a:r>
          </a:p>
          <a:p>
            <a:pPr marL="342900" indent="-342900">
              <a:buFont typeface="Arial"/>
              <a:buChar char="•"/>
            </a:pPr>
            <a:r>
              <a:rPr lang="en-US" sz="2800" b="1" dirty="0" smtClean="0"/>
              <a:t>Step #2 </a:t>
            </a:r>
            <a:r>
              <a:rPr lang="en-US" sz="3200" b="1" dirty="0" smtClean="0">
                <a:solidFill>
                  <a:srgbClr val="FF0000"/>
                </a:solidFill>
              </a:rPr>
              <a:t>Design</a:t>
            </a:r>
            <a:r>
              <a:rPr lang="en-US" sz="3200" b="1" dirty="0" smtClean="0"/>
              <a:t> </a:t>
            </a:r>
            <a:r>
              <a:rPr lang="en-US" sz="2800" dirty="0" smtClean="0"/>
              <a:t>—Select the instructional strategy, objectives, media and delivery methods.</a:t>
            </a:r>
          </a:p>
          <a:p>
            <a:pPr marL="342900" indent="-342900">
              <a:buFont typeface="Arial"/>
              <a:buChar char="•"/>
            </a:pPr>
            <a:r>
              <a:rPr lang="en-US" sz="2800" b="1" dirty="0" smtClean="0"/>
              <a:t>Step #3</a:t>
            </a:r>
            <a:r>
              <a:rPr lang="en-US" sz="28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Development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— Develop the course materials.</a:t>
            </a:r>
          </a:p>
          <a:p>
            <a:pPr marL="342900" indent="-342900">
              <a:buFont typeface="Arial"/>
              <a:buChar char="•"/>
            </a:pPr>
            <a:r>
              <a:rPr lang="en-US" sz="2800" b="1" dirty="0" smtClean="0"/>
              <a:t>Step #4</a:t>
            </a:r>
            <a:r>
              <a:rPr lang="en-US" sz="28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Implementation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— Implement, roll-out, deliver to the learners, and monitor its impact.</a:t>
            </a:r>
          </a:p>
          <a:p>
            <a:pPr marL="342900" indent="-342900">
              <a:buFont typeface="Arial"/>
              <a:buChar char="•"/>
            </a:pPr>
            <a:r>
              <a:rPr lang="en-US" sz="2800" b="1" dirty="0" smtClean="0"/>
              <a:t>Step # 5 </a:t>
            </a:r>
            <a:r>
              <a:rPr lang="en-US" sz="3200" b="1" dirty="0" smtClean="0">
                <a:solidFill>
                  <a:srgbClr val="FF0000"/>
                </a:solidFill>
              </a:rPr>
              <a:t>Evaluation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— Evaluate the impact based on learner feedback, surveys, and even analytics.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790151" y="606060"/>
            <a:ext cx="3380372" cy="101566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ADDIE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3144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114</TotalTime>
  <Words>262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Instructional Design Models</vt:lpstr>
      <vt:lpstr>PowerPoint Presentation</vt:lpstr>
      <vt:lpstr>Kemp’s Design: 9 elements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Design Models</dc:title>
  <dc:creator>sandra</dc:creator>
  <cp:lastModifiedBy>sandra</cp:lastModifiedBy>
  <cp:revision>9</cp:revision>
  <dcterms:created xsi:type="dcterms:W3CDTF">2016-10-22T02:19:33Z</dcterms:created>
  <dcterms:modified xsi:type="dcterms:W3CDTF">2016-10-22T04:14:30Z</dcterms:modified>
</cp:coreProperties>
</file>