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70" r:id="rId14"/>
    <p:sldId id="271" r:id="rId15"/>
    <p:sldId id="272" r:id="rId16"/>
    <p:sldId id="273" r:id="rId17"/>
    <p:sldId id="274" r:id="rId18"/>
    <p:sldId id="275" r:id="rId19"/>
    <p:sldId id="277" r:id="rId20"/>
    <p:sldId id="280" r:id="rId21"/>
    <p:sldId id="278" r:id="rId22"/>
    <p:sldId id="279" r:id="rId23"/>
    <p:sldId id="266" r:id="rId24"/>
    <p:sldId id="281" r:id="rId25"/>
    <p:sldId id="276" r:id="rId26"/>
    <p:sldId id="282" r:id="rId27"/>
    <p:sldId id="269" r:id="rId28"/>
    <p:sldId id="283" r:id="rId29"/>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21B9C7-71EB-4655-9ECF-5EAE43FAB7F9}"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30725-1D67-4BDD-8D48-BB8614C83FBE}" type="slidenum">
              <a:rPr lang="en-US" smtClean="0"/>
              <a:t>‹#›</a:t>
            </a:fld>
            <a:endParaRPr lang="en-US"/>
          </a:p>
        </p:txBody>
      </p:sp>
    </p:spTree>
    <p:extLst>
      <p:ext uri="{BB962C8B-B14F-4D97-AF65-F5344CB8AC3E}">
        <p14:creationId xmlns:p14="http://schemas.microsoft.com/office/powerpoint/2010/main" val="2436023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1B9C7-71EB-4655-9ECF-5EAE43FAB7F9}"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30725-1D67-4BDD-8D48-BB8614C83FBE}" type="slidenum">
              <a:rPr lang="en-US" smtClean="0"/>
              <a:t>‹#›</a:t>
            </a:fld>
            <a:endParaRPr lang="en-US"/>
          </a:p>
        </p:txBody>
      </p:sp>
    </p:spTree>
    <p:extLst>
      <p:ext uri="{BB962C8B-B14F-4D97-AF65-F5344CB8AC3E}">
        <p14:creationId xmlns:p14="http://schemas.microsoft.com/office/powerpoint/2010/main" val="2209260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1B9C7-71EB-4655-9ECF-5EAE43FAB7F9}"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30725-1D67-4BDD-8D48-BB8614C83FBE}" type="slidenum">
              <a:rPr lang="en-US" smtClean="0"/>
              <a:t>‹#›</a:t>
            </a:fld>
            <a:endParaRPr lang="en-US"/>
          </a:p>
        </p:txBody>
      </p:sp>
    </p:spTree>
    <p:extLst>
      <p:ext uri="{BB962C8B-B14F-4D97-AF65-F5344CB8AC3E}">
        <p14:creationId xmlns:p14="http://schemas.microsoft.com/office/powerpoint/2010/main" val="205524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1B9C7-71EB-4655-9ECF-5EAE43FAB7F9}"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30725-1D67-4BDD-8D48-BB8614C83FBE}" type="slidenum">
              <a:rPr lang="en-US" smtClean="0"/>
              <a:t>‹#›</a:t>
            </a:fld>
            <a:endParaRPr lang="en-US"/>
          </a:p>
        </p:txBody>
      </p:sp>
    </p:spTree>
    <p:extLst>
      <p:ext uri="{BB962C8B-B14F-4D97-AF65-F5344CB8AC3E}">
        <p14:creationId xmlns:p14="http://schemas.microsoft.com/office/powerpoint/2010/main" val="132622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21B9C7-71EB-4655-9ECF-5EAE43FAB7F9}"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30725-1D67-4BDD-8D48-BB8614C83FBE}" type="slidenum">
              <a:rPr lang="en-US" smtClean="0"/>
              <a:t>‹#›</a:t>
            </a:fld>
            <a:endParaRPr lang="en-US"/>
          </a:p>
        </p:txBody>
      </p:sp>
    </p:spTree>
    <p:extLst>
      <p:ext uri="{BB962C8B-B14F-4D97-AF65-F5344CB8AC3E}">
        <p14:creationId xmlns:p14="http://schemas.microsoft.com/office/powerpoint/2010/main" val="1883328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21B9C7-71EB-4655-9ECF-5EAE43FAB7F9}"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30725-1D67-4BDD-8D48-BB8614C83FBE}" type="slidenum">
              <a:rPr lang="en-US" smtClean="0"/>
              <a:t>‹#›</a:t>
            </a:fld>
            <a:endParaRPr lang="en-US"/>
          </a:p>
        </p:txBody>
      </p:sp>
    </p:spTree>
    <p:extLst>
      <p:ext uri="{BB962C8B-B14F-4D97-AF65-F5344CB8AC3E}">
        <p14:creationId xmlns:p14="http://schemas.microsoft.com/office/powerpoint/2010/main" val="1019734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21B9C7-71EB-4655-9ECF-5EAE43FAB7F9}" type="datetimeFigureOut">
              <a:rPr lang="en-US" smtClean="0"/>
              <a:t>9/11/2017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730725-1D67-4BDD-8D48-BB8614C83FBE}" type="slidenum">
              <a:rPr lang="en-US" smtClean="0"/>
              <a:t>‹#›</a:t>
            </a:fld>
            <a:endParaRPr lang="en-US"/>
          </a:p>
        </p:txBody>
      </p:sp>
    </p:spTree>
    <p:extLst>
      <p:ext uri="{BB962C8B-B14F-4D97-AF65-F5344CB8AC3E}">
        <p14:creationId xmlns:p14="http://schemas.microsoft.com/office/powerpoint/2010/main" val="4263974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21B9C7-71EB-4655-9ECF-5EAE43FAB7F9}" type="datetimeFigureOut">
              <a:rPr lang="en-US" smtClean="0"/>
              <a:t>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730725-1D67-4BDD-8D48-BB8614C83FBE}" type="slidenum">
              <a:rPr lang="en-US" smtClean="0"/>
              <a:t>‹#›</a:t>
            </a:fld>
            <a:endParaRPr lang="en-US"/>
          </a:p>
        </p:txBody>
      </p:sp>
    </p:spTree>
    <p:extLst>
      <p:ext uri="{BB962C8B-B14F-4D97-AF65-F5344CB8AC3E}">
        <p14:creationId xmlns:p14="http://schemas.microsoft.com/office/powerpoint/2010/main" val="118611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1B9C7-71EB-4655-9ECF-5EAE43FAB7F9}" type="datetimeFigureOut">
              <a:rPr lang="en-US" smtClean="0"/>
              <a:t>9/11/2017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730725-1D67-4BDD-8D48-BB8614C83FBE}" type="slidenum">
              <a:rPr lang="en-US" smtClean="0"/>
              <a:t>‹#›</a:t>
            </a:fld>
            <a:endParaRPr lang="en-US"/>
          </a:p>
        </p:txBody>
      </p:sp>
    </p:spTree>
    <p:extLst>
      <p:ext uri="{BB962C8B-B14F-4D97-AF65-F5344CB8AC3E}">
        <p14:creationId xmlns:p14="http://schemas.microsoft.com/office/powerpoint/2010/main" val="406803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1B9C7-71EB-4655-9ECF-5EAE43FAB7F9}"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30725-1D67-4BDD-8D48-BB8614C83FBE}" type="slidenum">
              <a:rPr lang="en-US" smtClean="0"/>
              <a:t>‹#›</a:t>
            </a:fld>
            <a:endParaRPr lang="en-US"/>
          </a:p>
        </p:txBody>
      </p:sp>
    </p:spTree>
    <p:extLst>
      <p:ext uri="{BB962C8B-B14F-4D97-AF65-F5344CB8AC3E}">
        <p14:creationId xmlns:p14="http://schemas.microsoft.com/office/powerpoint/2010/main" val="4133358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1B9C7-71EB-4655-9ECF-5EAE43FAB7F9}"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30725-1D67-4BDD-8D48-BB8614C83FBE}" type="slidenum">
              <a:rPr lang="en-US" smtClean="0"/>
              <a:t>‹#›</a:t>
            </a:fld>
            <a:endParaRPr lang="en-US"/>
          </a:p>
        </p:txBody>
      </p:sp>
    </p:spTree>
    <p:extLst>
      <p:ext uri="{BB962C8B-B14F-4D97-AF65-F5344CB8AC3E}">
        <p14:creationId xmlns:p14="http://schemas.microsoft.com/office/powerpoint/2010/main" val="109950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1B9C7-71EB-4655-9ECF-5EAE43FAB7F9}" type="datetimeFigureOut">
              <a:rPr lang="en-US" smtClean="0"/>
              <a:t>9/11/2017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30725-1D67-4BDD-8D48-BB8614C83FBE}" type="slidenum">
              <a:rPr lang="en-US" smtClean="0"/>
              <a:t>‹#›</a:t>
            </a:fld>
            <a:endParaRPr lang="en-US"/>
          </a:p>
        </p:txBody>
      </p:sp>
    </p:spTree>
    <p:extLst>
      <p:ext uri="{BB962C8B-B14F-4D97-AF65-F5344CB8AC3E}">
        <p14:creationId xmlns:p14="http://schemas.microsoft.com/office/powerpoint/2010/main" val="3457010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hcc.ufl.edu/services/primary-care/self-help-resources/health-care-info-online/patient-education-wounds-caring-for/"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7155" y="1182003"/>
            <a:ext cx="5967211" cy="3114786"/>
          </a:xfrm>
        </p:spPr>
        <p:txBody>
          <a:bodyPr>
            <a:normAutofit fontScale="90000"/>
          </a:bodyPr>
          <a:lstStyle/>
          <a:p>
            <a:r>
              <a:rPr lang="en-US" b="1" dirty="0"/>
              <a:t>WOUND CARE: </a:t>
            </a:r>
            <a:br>
              <a:rPr lang="en-US" b="1" dirty="0"/>
            </a:br>
            <a:r>
              <a:rPr lang="en-US" b="1" dirty="0"/>
              <a:t>EXPLAINING HOW TO DO </a:t>
            </a:r>
            <a:r>
              <a:rPr lang="en-US" b="1" dirty="0" smtClean="0"/>
              <a:t>SOMETHING</a:t>
            </a:r>
            <a:endParaRPr lang="en-US" dirty="0"/>
          </a:p>
        </p:txBody>
      </p:sp>
      <p:sp>
        <p:nvSpPr>
          <p:cNvPr id="3" name="Subtitle 2"/>
          <p:cNvSpPr>
            <a:spLocks noGrp="1"/>
          </p:cNvSpPr>
          <p:nvPr>
            <p:ph type="subTitle" idx="1"/>
          </p:nvPr>
        </p:nvSpPr>
        <p:spPr>
          <a:xfrm>
            <a:off x="5318974" y="4623514"/>
            <a:ext cx="5349025" cy="634285"/>
          </a:xfrm>
        </p:spPr>
        <p:txBody>
          <a:bodyPr/>
          <a:lstStyle/>
          <a:p>
            <a:r>
              <a:rPr lang="en-US" dirty="0" smtClean="0"/>
              <a:t>(Week </a:t>
            </a:r>
            <a:r>
              <a:rPr lang="en-US" dirty="0"/>
              <a:t>4</a:t>
            </a:r>
            <a:r>
              <a:rPr lang="en-US" dirty="0" smtClean="0"/>
              <a:t>)</a:t>
            </a:r>
            <a:endParaRPr lang="en-US" dirty="0"/>
          </a:p>
        </p:txBody>
      </p:sp>
      <p:pic>
        <p:nvPicPr>
          <p:cNvPr id="4" name="Picture 3"/>
          <p:cNvPicPr>
            <a:picLocks noChangeAspect="1"/>
          </p:cNvPicPr>
          <p:nvPr/>
        </p:nvPicPr>
        <p:blipFill>
          <a:blip r:embed="rId2"/>
          <a:stretch>
            <a:fillRect/>
          </a:stretch>
        </p:blipFill>
        <p:spPr>
          <a:xfrm>
            <a:off x="1524000" y="1722613"/>
            <a:ext cx="3150483" cy="2574176"/>
          </a:xfrm>
          <a:prstGeom prst="rect">
            <a:avLst/>
          </a:prstGeom>
        </p:spPr>
      </p:pic>
    </p:spTree>
    <p:extLst>
      <p:ext uri="{BB962C8B-B14F-4D97-AF65-F5344CB8AC3E}">
        <p14:creationId xmlns:p14="http://schemas.microsoft.com/office/powerpoint/2010/main" val="447560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Checking understanding</a:t>
            </a:r>
          </a:p>
        </p:txBody>
      </p:sp>
      <p:sp>
        <p:nvSpPr>
          <p:cNvPr id="6" name="Content Placeholder 5"/>
          <p:cNvSpPr>
            <a:spLocks noGrp="1"/>
          </p:cNvSpPr>
          <p:nvPr>
            <p:ph sz="half" idx="1"/>
          </p:nvPr>
        </p:nvSpPr>
        <p:spPr>
          <a:xfrm>
            <a:off x="838200" y="1825625"/>
            <a:ext cx="3584510" cy="2900921"/>
          </a:xfrm>
        </p:spPr>
        <p:txBody>
          <a:bodyPr>
            <a:normAutofit/>
          </a:bodyPr>
          <a:lstStyle/>
          <a:p>
            <a:r>
              <a:rPr lang="en-US" dirty="0"/>
              <a:t>Don’t go too fast. Stop after several steps to </a:t>
            </a:r>
            <a:r>
              <a:rPr lang="en-US" dirty="0">
                <a:solidFill>
                  <a:srgbClr val="FF0000"/>
                </a:solidFill>
              </a:rPr>
              <a:t>check the understanding </a:t>
            </a:r>
            <a:r>
              <a:rPr lang="en-US" dirty="0"/>
              <a:t>of the person following the instructions. To do this, we can say:</a:t>
            </a:r>
            <a:endParaRPr lang="en-US" b="1" dirty="0"/>
          </a:p>
          <a:p>
            <a:pPr marL="0" indent="0">
              <a:buNone/>
            </a:pPr>
            <a:endParaRPr lang="en-US" dirty="0"/>
          </a:p>
        </p:txBody>
      </p:sp>
      <p:sp>
        <p:nvSpPr>
          <p:cNvPr id="7" name="Content Placeholder 6"/>
          <p:cNvSpPr>
            <a:spLocks noGrp="1"/>
          </p:cNvSpPr>
          <p:nvPr>
            <p:ph sz="half" idx="2"/>
          </p:nvPr>
        </p:nvSpPr>
        <p:spPr>
          <a:xfrm>
            <a:off x="4741840" y="1825625"/>
            <a:ext cx="4432435" cy="4217534"/>
          </a:xfrm>
          <a:ln>
            <a:solidFill>
              <a:schemeClr val="accent1"/>
            </a:solidFill>
          </a:ln>
        </p:spPr>
        <p:txBody>
          <a:bodyPr>
            <a:normAutofit/>
          </a:bodyPr>
          <a:lstStyle/>
          <a:p>
            <a:r>
              <a:rPr lang="en-US" dirty="0"/>
              <a:t>Is it clear?</a:t>
            </a:r>
            <a:endParaRPr lang="en-US" b="1" dirty="0"/>
          </a:p>
          <a:p>
            <a:r>
              <a:rPr lang="en-US" dirty="0"/>
              <a:t>Are you still with me?</a:t>
            </a:r>
            <a:endParaRPr lang="en-US" b="1" dirty="0"/>
          </a:p>
          <a:p>
            <a:r>
              <a:rPr lang="en-US" dirty="0"/>
              <a:t>Shall I repeat the last step?</a:t>
            </a:r>
            <a:endParaRPr lang="en-US" b="1" dirty="0"/>
          </a:p>
          <a:p>
            <a:r>
              <a:rPr lang="en-US" dirty="0" smtClean="0"/>
              <a:t>Am </a:t>
            </a:r>
            <a:r>
              <a:rPr lang="en-US" dirty="0"/>
              <a:t>I going too fast?</a:t>
            </a:r>
            <a:endParaRPr lang="en-US" b="1" dirty="0"/>
          </a:p>
          <a:p>
            <a:r>
              <a:rPr lang="en-US" dirty="0" smtClean="0"/>
              <a:t>Did </a:t>
            </a:r>
            <a:r>
              <a:rPr lang="en-US" dirty="0"/>
              <a:t>you get that?</a:t>
            </a:r>
            <a:endParaRPr lang="en-US" b="1" dirty="0"/>
          </a:p>
        </p:txBody>
      </p:sp>
      <p:pic>
        <p:nvPicPr>
          <p:cNvPr id="2" name="Picture 1"/>
          <p:cNvPicPr>
            <a:picLocks noChangeAspect="1"/>
          </p:cNvPicPr>
          <p:nvPr/>
        </p:nvPicPr>
        <p:blipFill>
          <a:blip r:embed="rId2"/>
          <a:stretch>
            <a:fillRect/>
          </a:stretch>
        </p:blipFill>
        <p:spPr>
          <a:xfrm>
            <a:off x="9493406" y="1825625"/>
            <a:ext cx="2143125" cy="2143125"/>
          </a:xfrm>
          <a:prstGeom prst="rect">
            <a:avLst/>
          </a:prstGeom>
        </p:spPr>
      </p:pic>
    </p:spTree>
    <p:extLst>
      <p:ext uri="{BB962C8B-B14F-4D97-AF65-F5344CB8AC3E}">
        <p14:creationId xmlns:p14="http://schemas.microsoft.com/office/powerpoint/2010/main" val="3758344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Giving a chance to the other person to try</a:t>
            </a:r>
          </a:p>
        </p:txBody>
      </p:sp>
      <p:sp>
        <p:nvSpPr>
          <p:cNvPr id="6" name="Content Placeholder 5"/>
          <p:cNvSpPr>
            <a:spLocks noGrp="1"/>
          </p:cNvSpPr>
          <p:nvPr>
            <p:ph sz="half" idx="1"/>
          </p:nvPr>
        </p:nvSpPr>
        <p:spPr>
          <a:xfrm>
            <a:off x="838200" y="1825625"/>
            <a:ext cx="3584510" cy="4351338"/>
          </a:xfrm>
        </p:spPr>
        <p:txBody>
          <a:bodyPr>
            <a:normAutofit/>
          </a:bodyPr>
          <a:lstStyle/>
          <a:p>
            <a:r>
              <a:rPr lang="en-US" dirty="0"/>
              <a:t>After a demonstration of a step or a series of simple steps, </a:t>
            </a:r>
            <a:r>
              <a:rPr lang="en-US" dirty="0">
                <a:solidFill>
                  <a:srgbClr val="FF0000"/>
                </a:solidFill>
              </a:rPr>
              <a:t>give opportunity for the other person to try </a:t>
            </a:r>
            <a:r>
              <a:rPr lang="en-US" dirty="0"/>
              <a:t>the step or the series of steps. To do this, you can say:</a:t>
            </a:r>
            <a:endParaRPr lang="en-US" b="1" dirty="0"/>
          </a:p>
          <a:p>
            <a:pPr marL="0" indent="0">
              <a:buNone/>
            </a:pPr>
            <a:endParaRPr lang="en-US" dirty="0"/>
          </a:p>
        </p:txBody>
      </p:sp>
      <p:sp>
        <p:nvSpPr>
          <p:cNvPr id="7" name="Content Placeholder 6"/>
          <p:cNvSpPr>
            <a:spLocks noGrp="1"/>
          </p:cNvSpPr>
          <p:nvPr>
            <p:ph sz="half" idx="2"/>
          </p:nvPr>
        </p:nvSpPr>
        <p:spPr>
          <a:xfrm>
            <a:off x="7403250" y="1892527"/>
            <a:ext cx="4046068" cy="4217534"/>
          </a:xfrm>
          <a:ln>
            <a:solidFill>
              <a:schemeClr val="accent1"/>
            </a:solidFill>
          </a:ln>
        </p:spPr>
        <p:txBody>
          <a:bodyPr>
            <a:normAutofit/>
          </a:bodyPr>
          <a:lstStyle/>
          <a:p>
            <a:r>
              <a:rPr lang="en-US" dirty="0"/>
              <a:t>Now, it’s your turn.</a:t>
            </a:r>
            <a:endParaRPr lang="en-US" b="1" dirty="0"/>
          </a:p>
          <a:p>
            <a:r>
              <a:rPr lang="en-US" dirty="0"/>
              <a:t>Why don’t you try it?</a:t>
            </a:r>
            <a:endParaRPr lang="en-US" b="1" dirty="0"/>
          </a:p>
          <a:p>
            <a:r>
              <a:rPr lang="en-US" dirty="0"/>
              <a:t>Let’s see how you do it.</a:t>
            </a:r>
            <a:endParaRPr lang="en-US" b="1" dirty="0"/>
          </a:p>
          <a:p>
            <a:r>
              <a:rPr lang="en-US" dirty="0"/>
              <a:t>Can you try it?</a:t>
            </a:r>
            <a:endParaRPr lang="en-US" b="1" dirty="0"/>
          </a:p>
        </p:txBody>
      </p:sp>
      <p:pic>
        <p:nvPicPr>
          <p:cNvPr id="2" name="Picture 1"/>
          <p:cNvPicPr>
            <a:picLocks noChangeAspect="1"/>
          </p:cNvPicPr>
          <p:nvPr/>
        </p:nvPicPr>
        <p:blipFill>
          <a:blip r:embed="rId2"/>
          <a:stretch>
            <a:fillRect/>
          </a:stretch>
        </p:blipFill>
        <p:spPr>
          <a:xfrm>
            <a:off x="4254770" y="1825624"/>
            <a:ext cx="2867247" cy="2147668"/>
          </a:xfrm>
          <a:prstGeom prst="rect">
            <a:avLst/>
          </a:prstGeom>
        </p:spPr>
      </p:pic>
    </p:spTree>
    <p:extLst>
      <p:ext uri="{BB962C8B-B14F-4D97-AF65-F5344CB8AC3E}">
        <p14:creationId xmlns:p14="http://schemas.microsoft.com/office/powerpoint/2010/main" val="1233258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t>
            </a:r>
            <a:r>
              <a:rPr lang="en-US" b="1" dirty="0" smtClean="0"/>
              <a:t>Giving </a:t>
            </a:r>
            <a:r>
              <a:rPr lang="en-US" b="1" dirty="0"/>
              <a:t>appreciation</a:t>
            </a:r>
          </a:p>
        </p:txBody>
      </p:sp>
      <p:sp>
        <p:nvSpPr>
          <p:cNvPr id="6" name="Content Placeholder 5"/>
          <p:cNvSpPr>
            <a:spLocks noGrp="1"/>
          </p:cNvSpPr>
          <p:nvPr>
            <p:ph sz="half" idx="1"/>
          </p:nvPr>
        </p:nvSpPr>
        <p:spPr>
          <a:xfrm>
            <a:off x="838200" y="1825625"/>
            <a:ext cx="3584510" cy="4351338"/>
          </a:xfrm>
        </p:spPr>
        <p:txBody>
          <a:bodyPr>
            <a:normAutofit/>
          </a:bodyPr>
          <a:lstStyle/>
          <a:p>
            <a:r>
              <a:rPr lang="en-US" dirty="0"/>
              <a:t>After the other person tries a step correctly, give him or her words of appreciation.</a:t>
            </a:r>
            <a:endParaRPr lang="en-US" b="1" dirty="0"/>
          </a:p>
          <a:p>
            <a:pPr marL="0" indent="0">
              <a:buNone/>
            </a:pPr>
            <a:endParaRPr lang="en-US" dirty="0"/>
          </a:p>
        </p:txBody>
      </p:sp>
      <p:sp>
        <p:nvSpPr>
          <p:cNvPr id="7" name="Content Placeholder 6"/>
          <p:cNvSpPr>
            <a:spLocks noGrp="1"/>
          </p:cNvSpPr>
          <p:nvPr>
            <p:ph sz="half" idx="2"/>
          </p:nvPr>
        </p:nvSpPr>
        <p:spPr>
          <a:xfrm>
            <a:off x="8402436" y="1690688"/>
            <a:ext cx="2951364" cy="4217534"/>
          </a:xfrm>
          <a:ln>
            <a:solidFill>
              <a:schemeClr val="accent1"/>
            </a:solidFill>
          </a:ln>
        </p:spPr>
        <p:txBody>
          <a:bodyPr>
            <a:normAutofit/>
          </a:bodyPr>
          <a:lstStyle/>
          <a:p>
            <a:r>
              <a:rPr lang="en-US" dirty="0"/>
              <a:t>Excellent.</a:t>
            </a:r>
          </a:p>
          <a:p>
            <a:r>
              <a:rPr lang="en-US" dirty="0" smtClean="0"/>
              <a:t>Good </a:t>
            </a:r>
            <a:r>
              <a:rPr lang="en-US" dirty="0"/>
              <a:t>job</a:t>
            </a:r>
            <a:r>
              <a:rPr lang="en-US" dirty="0" smtClean="0"/>
              <a:t>.</a:t>
            </a:r>
          </a:p>
          <a:p>
            <a:r>
              <a:rPr lang="en-US" dirty="0" smtClean="0"/>
              <a:t>Great.</a:t>
            </a:r>
          </a:p>
          <a:p>
            <a:r>
              <a:rPr lang="en-US" dirty="0" smtClean="0"/>
              <a:t>Very good.</a:t>
            </a:r>
            <a:endParaRPr lang="en-US" dirty="0"/>
          </a:p>
          <a:p>
            <a:r>
              <a:rPr lang="en-US" dirty="0"/>
              <a:t>That’s right.</a:t>
            </a:r>
            <a:endParaRPr lang="en-US" b="1" dirty="0"/>
          </a:p>
          <a:p>
            <a:r>
              <a:rPr lang="en-US" dirty="0"/>
              <a:t>Well done.</a:t>
            </a:r>
            <a:endParaRPr lang="en-US" b="1" dirty="0"/>
          </a:p>
          <a:p>
            <a:r>
              <a:rPr lang="en-US" dirty="0"/>
              <a:t>You did well.</a:t>
            </a:r>
            <a:endParaRPr lang="en-US" b="1" dirty="0"/>
          </a:p>
        </p:txBody>
      </p:sp>
      <p:pic>
        <p:nvPicPr>
          <p:cNvPr id="2" name="Picture 1"/>
          <p:cNvPicPr>
            <a:picLocks noChangeAspect="1"/>
          </p:cNvPicPr>
          <p:nvPr/>
        </p:nvPicPr>
        <p:blipFill>
          <a:blip r:embed="rId2"/>
          <a:stretch>
            <a:fillRect/>
          </a:stretch>
        </p:blipFill>
        <p:spPr>
          <a:xfrm>
            <a:off x="4422710" y="1825625"/>
            <a:ext cx="2928413" cy="3075502"/>
          </a:xfrm>
          <a:prstGeom prst="rect">
            <a:avLst/>
          </a:prstGeom>
        </p:spPr>
      </p:pic>
    </p:spTree>
    <p:extLst>
      <p:ext uri="{BB962C8B-B14F-4D97-AF65-F5344CB8AC3E}">
        <p14:creationId xmlns:p14="http://schemas.microsoft.com/office/powerpoint/2010/main" val="3734527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Giving feedback for improvement</a:t>
            </a:r>
            <a:endParaRPr lang="en-US" b="1" dirty="0"/>
          </a:p>
        </p:txBody>
      </p:sp>
      <p:sp>
        <p:nvSpPr>
          <p:cNvPr id="6" name="Content Placeholder 5"/>
          <p:cNvSpPr>
            <a:spLocks noGrp="1"/>
          </p:cNvSpPr>
          <p:nvPr>
            <p:ph sz="half" idx="1"/>
          </p:nvPr>
        </p:nvSpPr>
        <p:spPr>
          <a:xfrm>
            <a:off x="838200" y="1825625"/>
            <a:ext cx="3584510" cy="4351338"/>
          </a:xfrm>
        </p:spPr>
        <p:txBody>
          <a:bodyPr>
            <a:normAutofit/>
          </a:bodyPr>
          <a:lstStyle/>
          <a:p>
            <a:r>
              <a:rPr lang="en-US" dirty="0"/>
              <a:t>If you think the other person has to repeat the step, you can say: </a:t>
            </a:r>
            <a:endParaRPr lang="en-US" b="1" dirty="0"/>
          </a:p>
          <a:p>
            <a:pPr marL="0" indent="0">
              <a:buNone/>
            </a:pPr>
            <a:endParaRPr lang="en-US" dirty="0"/>
          </a:p>
        </p:txBody>
      </p:sp>
      <p:sp>
        <p:nvSpPr>
          <p:cNvPr id="7" name="Content Placeholder 6"/>
          <p:cNvSpPr>
            <a:spLocks noGrp="1"/>
          </p:cNvSpPr>
          <p:nvPr>
            <p:ph sz="half" idx="2"/>
          </p:nvPr>
        </p:nvSpPr>
        <p:spPr>
          <a:xfrm>
            <a:off x="5177307" y="1828802"/>
            <a:ext cx="6176493" cy="4217534"/>
          </a:xfrm>
          <a:ln>
            <a:solidFill>
              <a:schemeClr val="accent1"/>
            </a:solidFill>
          </a:ln>
        </p:spPr>
        <p:txBody>
          <a:bodyPr>
            <a:normAutofit/>
          </a:bodyPr>
          <a:lstStyle/>
          <a:p>
            <a:r>
              <a:rPr lang="en-US" dirty="0"/>
              <a:t>It’s okay. Let’s try again.</a:t>
            </a:r>
            <a:endParaRPr lang="en-US" b="1" dirty="0"/>
          </a:p>
          <a:p>
            <a:r>
              <a:rPr lang="en-US" dirty="0"/>
              <a:t>Why don’t you try again? This time, don’t forget to ____</a:t>
            </a:r>
            <a:endParaRPr lang="en-US" b="1" dirty="0"/>
          </a:p>
          <a:p>
            <a:r>
              <a:rPr lang="en-US" dirty="0"/>
              <a:t>Don’t worry, we can try again. </a:t>
            </a:r>
            <a:endParaRPr lang="en-US" b="1" dirty="0"/>
          </a:p>
        </p:txBody>
      </p:sp>
      <p:pic>
        <p:nvPicPr>
          <p:cNvPr id="2" name="Picture 1"/>
          <p:cNvPicPr>
            <a:picLocks noChangeAspect="1"/>
          </p:cNvPicPr>
          <p:nvPr/>
        </p:nvPicPr>
        <p:blipFill>
          <a:blip r:embed="rId2"/>
          <a:stretch>
            <a:fillRect/>
          </a:stretch>
        </p:blipFill>
        <p:spPr>
          <a:xfrm>
            <a:off x="971361" y="3392979"/>
            <a:ext cx="3028950" cy="1514475"/>
          </a:xfrm>
          <a:prstGeom prst="rect">
            <a:avLst/>
          </a:prstGeom>
        </p:spPr>
      </p:pic>
    </p:spTree>
    <p:extLst>
      <p:ext uri="{BB962C8B-B14F-4D97-AF65-F5344CB8AC3E}">
        <p14:creationId xmlns:p14="http://schemas.microsoft.com/office/powerpoint/2010/main" val="367528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Model Dialog</a:t>
            </a:r>
            <a:endParaRPr lang="en-US" dirty="0"/>
          </a:p>
        </p:txBody>
      </p:sp>
      <p:sp>
        <p:nvSpPr>
          <p:cNvPr id="6" name="Text Placeholder 5"/>
          <p:cNvSpPr>
            <a:spLocks noGrp="1"/>
          </p:cNvSpPr>
          <p:nvPr>
            <p:ph type="body" idx="1"/>
          </p:nvPr>
        </p:nvSpPr>
        <p:spPr/>
        <p:txBody>
          <a:bodyPr/>
          <a:lstStyle/>
          <a:p>
            <a:r>
              <a:rPr lang="en-US" i="1" dirty="0"/>
              <a:t>Information Source: Patient education, caring for wounds, </a:t>
            </a:r>
            <a:r>
              <a:rPr lang="en-US" i="1" u="sng" dirty="0">
                <a:hlinkClick r:id="rId2"/>
              </a:rPr>
              <a:t>http://shcc.ufl.edu/services/primary-care/self-help-resources/health-care-info-online/patient-education-wounds-caring-for/</a:t>
            </a:r>
            <a:endParaRPr lang="en-US" dirty="0"/>
          </a:p>
          <a:p>
            <a:endParaRPr lang="en-US" dirty="0"/>
          </a:p>
        </p:txBody>
      </p:sp>
    </p:spTree>
    <p:extLst>
      <p:ext uri="{BB962C8B-B14F-4D97-AF65-F5344CB8AC3E}">
        <p14:creationId xmlns:p14="http://schemas.microsoft.com/office/powerpoint/2010/main" val="4019371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050683692"/>
              </p:ext>
            </p:extLst>
          </p:nvPr>
        </p:nvGraphicFramePr>
        <p:xfrm>
          <a:off x="669700" y="386366"/>
          <a:ext cx="10769631" cy="6230531"/>
        </p:xfrm>
        <a:graphic>
          <a:graphicData uri="http://schemas.openxmlformats.org/drawingml/2006/table">
            <a:tbl>
              <a:tblPr>
                <a:tableStyleId>{5C22544A-7EE6-4342-B048-85BDC9FD1C3A}</a:tableStyleId>
              </a:tblPr>
              <a:tblGrid>
                <a:gridCol w="1632353"/>
                <a:gridCol w="776073"/>
                <a:gridCol w="8361205"/>
              </a:tblGrid>
              <a:tr h="1139236">
                <a:tc>
                  <a:txBody>
                    <a:bodyPr/>
                    <a:lstStyle/>
                    <a:p>
                      <a:pPr>
                        <a:spcBef>
                          <a:spcPts val="300"/>
                        </a:spcBef>
                        <a:spcAft>
                          <a:spcPts val="300"/>
                        </a:spcAft>
                      </a:pPr>
                      <a:r>
                        <a:rPr lang="en-US" sz="2400" dirty="0">
                          <a:effectLst/>
                        </a:rPr>
                        <a:t>Nurse</a:t>
                      </a:r>
                      <a:endParaRPr lang="en-US" sz="3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a:effectLst/>
                        </a:rPr>
                        <a:t>:</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400" dirty="0">
                          <a:effectLst/>
                        </a:rPr>
                        <a:t>Good morning, Mrs. Drake. (1) </a:t>
                      </a:r>
                      <a:r>
                        <a:rPr lang="en-US" sz="2400" dirty="0" smtClean="0">
                          <a:effectLst/>
                        </a:rPr>
                        <a:t>A. Nice</a:t>
                      </a:r>
                      <a:r>
                        <a:rPr lang="en-US" sz="2400" baseline="0" dirty="0" smtClean="0">
                          <a:effectLst/>
                        </a:rPr>
                        <a:t> to meet you </a:t>
                      </a:r>
                    </a:p>
                    <a:p>
                      <a:pPr>
                        <a:spcAft>
                          <a:spcPts val="0"/>
                        </a:spcAft>
                      </a:pPr>
                      <a:r>
                        <a:rPr lang="en-US" sz="2400" baseline="0" dirty="0" smtClean="0">
                          <a:effectLst/>
                          <a:latin typeface="Calibri" panose="020F0502020204030204" pitchFamily="34" charset="0"/>
                          <a:ea typeface="Times New Roman" panose="02020603050405020304" pitchFamily="18" charset="0"/>
                        </a:rPr>
                        <a:t>                                                        B. How are you feeling?</a:t>
                      </a:r>
                    </a:p>
                    <a:p>
                      <a:pPr>
                        <a:spcAft>
                          <a:spcPts val="0"/>
                        </a:spcAft>
                      </a:pPr>
                      <a:r>
                        <a:rPr lang="en-US" sz="2400" baseline="0" dirty="0" smtClean="0">
                          <a:effectLst/>
                          <a:latin typeface="Calibri" panose="020F0502020204030204" pitchFamily="34" charset="0"/>
                          <a:ea typeface="Times New Roman" panose="02020603050405020304" pitchFamily="18" charset="0"/>
                        </a:rPr>
                        <a:t>                                                        C. You look great</a:t>
                      </a:r>
                      <a:endParaRPr lang="en-US" sz="3200" dirty="0">
                        <a:effectLst/>
                        <a:latin typeface="Calibri" panose="020F0502020204030204" pitchFamily="34" charset="0"/>
                        <a:ea typeface="Times New Roman" panose="02020603050405020304" pitchFamily="18" charset="0"/>
                      </a:endParaRPr>
                    </a:p>
                  </a:txBody>
                  <a:tcPr marL="68580" marR="68580" marT="0" marB="0"/>
                </a:tc>
              </a:tr>
              <a:tr h="767330">
                <a:tc>
                  <a:txBody>
                    <a:bodyPr/>
                    <a:lstStyle/>
                    <a:p>
                      <a:pPr>
                        <a:spcBef>
                          <a:spcPts val="300"/>
                        </a:spcBef>
                        <a:spcAft>
                          <a:spcPts val="300"/>
                        </a:spcAft>
                      </a:pPr>
                      <a:r>
                        <a:rPr lang="en-US" sz="2400">
                          <a:effectLst/>
                        </a:rPr>
                        <a:t>Patient</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a:effectLst/>
                        </a:rPr>
                        <a:t>:</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400">
                          <a:effectLst/>
                        </a:rPr>
                        <a:t>Much better, thank you. </a:t>
                      </a:r>
                      <a:endParaRPr lang="en-US" sz="3200">
                        <a:effectLst/>
                        <a:latin typeface="Times New Roman" panose="02020603050405020304" pitchFamily="18" charset="0"/>
                        <a:ea typeface="Times New Roman" panose="02020603050405020304" pitchFamily="18" charset="0"/>
                      </a:endParaRPr>
                    </a:p>
                  </a:txBody>
                  <a:tcPr marL="68580" marR="68580" marT="0" marB="0"/>
                </a:tc>
              </a:tr>
              <a:tr h="1032983">
                <a:tc>
                  <a:txBody>
                    <a:bodyPr/>
                    <a:lstStyle/>
                    <a:p>
                      <a:pPr>
                        <a:spcBef>
                          <a:spcPts val="300"/>
                        </a:spcBef>
                        <a:spcAft>
                          <a:spcPts val="300"/>
                        </a:spcAft>
                      </a:pPr>
                      <a:r>
                        <a:rPr lang="en-US" sz="2400" dirty="0">
                          <a:effectLst/>
                        </a:rPr>
                        <a:t>Nurse</a:t>
                      </a:r>
                      <a:endParaRPr lang="en-US" sz="3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a:effectLst/>
                        </a:rPr>
                        <a:t>:</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dirty="0">
                          <a:effectLst/>
                        </a:rPr>
                        <a:t>That’s great. Your wound is dry and healing fast. So, I think, when you get home, you can do it yourself. Please do it once a day.</a:t>
                      </a:r>
                      <a:endParaRPr lang="en-US" sz="3200" dirty="0">
                        <a:effectLst/>
                        <a:latin typeface="Times New Roman" panose="02020603050405020304" pitchFamily="18" charset="0"/>
                        <a:ea typeface="Times New Roman" panose="02020603050405020304" pitchFamily="18" charset="0"/>
                      </a:endParaRPr>
                    </a:p>
                  </a:txBody>
                  <a:tcPr marL="68580" marR="68580" marT="0" marB="0"/>
                </a:tc>
              </a:tr>
              <a:tr h="767330">
                <a:tc>
                  <a:txBody>
                    <a:bodyPr/>
                    <a:lstStyle/>
                    <a:p>
                      <a:pPr>
                        <a:spcBef>
                          <a:spcPts val="300"/>
                        </a:spcBef>
                        <a:spcAft>
                          <a:spcPts val="300"/>
                        </a:spcAft>
                      </a:pPr>
                      <a:r>
                        <a:rPr lang="en-US" sz="2400">
                          <a:effectLst/>
                        </a:rPr>
                        <a:t>Patient</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a:effectLst/>
                        </a:rPr>
                        <a:t>:</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a:effectLst/>
                        </a:rPr>
                        <a:t>I don’t know if I can do it by myself.</a:t>
                      </a:r>
                      <a:endParaRPr lang="en-US" sz="3200">
                        <a:effectLst/>
                        <a:latin typeface="Times New Roman" panose="02020603050405020304" pitchFamily="18" charset="0"/>
                        <a:ea typeface="Times New Roman" panose="02020603050405020304" pitchFamily="18" charset="0"/>
                      </a:endParaRPr>
                    </a:p>
                  </a:txBody>
                  <a:tcPr marL="68580" marR="68580" marT="0" marB="0"/>
                </a:tc>
              </a:tr>
              <a:tr h="1756322">
                <a:tc>
                  <a:txBody>
                    <a:bodyPr/>
                    <a:lstStyle/>
                    <a:p>
                      <a:pPr>
                        <a:spcBef>
                          <a:spcPts val="300"/>
                        </a:spcBef>
                        <a:spcAft>
                          <a:spcPts val="300"/>
                        </a:spcAft>
                      </a:pPr>
                      <a:r>
                        <a:rPr lang="en-US" sz="2400">
                          <a:effectLst/>
                        </a:rPr>
                        <a:t>Nurse</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a:effectLst/>
                        </a:rPr>
                        <a:t>:</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dirty="0">
                          <a:effectLst/>
                        </a:rPr>
                        <a:t>Don’t worry. Ma’am. You can do it. (2) </a:t>
                      </a:r>
                      <a:r>
                        <a:rPr lang="en-US" sz="2400" dirty="0" smtClean="0">
                          <a:effectLst/>
                        </a:rPr>
                        <a:t>A.</a:t>
                      </a:r>
                      <a:r>
                        <a:rPr lang="en-US" sz="2400" baseline="0" dirty="0" smtClean="0">
                          <a:effectLst/>
                        </a:rPr>
                        <a:t> I’m going to show you</a:t>
                      </a:r>
                    </a:p>
                    <a:p>
                      <a:pPr>
                        <a:spcBef>
                          <a:spcPts val="300"/>
                        </a:spcBef>
                        <a:spcAft>
                          <a:spcPts val="300"/>
                        </a:spcAft>
                      </a:pPr>
                      <a:r>
                        <a:rPr lang="en-US" sz="2400" baseline="0" dirty="0" smtClean="0">
                          <a:effectLst/>
                        </a:rPr>
                        <a:t>                                                                      B. I will ask you</a:t>
                      </a:r>
                    </a:p>
                    <a:p>
                      <a:pPr>
                        <a:spcBef>
                          <a:spcPts val="300"/>
                        </a:spcBef>
                        <a:spcAft>
                          <a:spcPts val="300"/>
                        </a:spcAft>
                      </a:pPr>
                      <a:r>
                        <a:rPr lang="en-US" sz="2400" baseline="0" dirty="0" smtClean="0">
                          <a:effectLst/>
                        </a:rPr>
                        <a:t>                                                                      C. Please tell me</a:t>
                      </a:r>
                      <a:endParaRPr lang="en-US" sz="2400" dirty="0" smtClean="0">
                        <a:effectLst/>
                      </a:endParaRPr>
                    </a:p>
                    <a:p>
                      <a:pPr>
                        <a:spcBef>
                          <a:spcPts val="300"/>
                        </a:spcBef>
                        <a:spcAft>
                          <a:spcPts val="300"/>
                        </a:spcAft>
                      </a:pPr>
                      <a:r>
                        <a:rPr lang="en-US" sz="2400" dirty="0" smtClean="0">
                          <a:effectLst/>
                        </a:rPr>
                        <a:t>how </a:t>
                      </a:r>
                      <a:r>
                        <a:rPr lang="en-US" sz="2400" dirty="0">
                          <a:effectLst/>
                        </a:rPr>
                        <a:t>to do it in simple steps.</a:t>
                      </a:r>
                      <a:endParaRPr lang="en-US" sz="3200" dirty="0">
                        <a:effectLst/>
                        <a:latin typeface="Times New Roman" panose="02020603050405020304" pitchFamily="18" charset="0"/>
                        <a:ea typeface="Times New Roman" panose="02020603050405020304" pitchFamily="18" charset="0"/>
                      </a:endParaRPr>
                    </a:p>
                  </a:txBody>
                  <a:tcPr marL="68580" marR="68580" marT="0" marB="0"/>
                </a:tc>
              </a:tr>
              <a:tr h="767330">
                <a:tc>
                  <a:txBody>
                    <a:bodyPr/>
                    <a:lstStyle/>
                    <a:p>
                      <a:pPr>
                        <a:spcBef>
                          <a:spcPts val="300"/>
                        </a:spcBef>
                        <a:spcAft>
                          <a:spcPts val="300"/>
                        </a:spcAft>
                      </a:pPr>
                      <a:r>
                        <a:rPr lang="en-US" sz="2400" dirty="0">
                          <a:effectLst/>
                        </a:rPr>
                        <a:t>Patient</a:t>
                      </a:r>
                      <a:endParaRPr lang="en-US" sz="3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a:effectLst/>
                        </a:rPr>
                        <a:t>:</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dirty="0">
                          <a:effectLst/>
                        </a:rPr>
                        <a:t>Okay, then. Let’s begin.</a:t>
                      </a:r>
                      <a:endParaRPr lang="en-US" sz="3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1947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88081093"/>
              </p:ext>
            </p:extLst>
          </p:nvPr>
        </p:nvGraphicFramePr>
        <p:xfrm>
          <a:off x="1175657" y="597159"/>
          <a:ext cx="10226352" cy="5514598"/>
        </p:xfrm>
        <a:graphic>
          <a:graphicData uri="http://schemas.openxmlformats.org/drawingml/2006/table">
            <a:tbl>
              <a:tblPr>
                <a:tableStyleId>{5C22544A-7EE6-4342-B048-85BDC9FD1C3A}</a:tableStyleId>
              </a:tblPr>
              <a:tblGrid>
                <a:gridCol w="1550009"/>
                <a:gridCol w="736924"/>
                <a:gridCol w="7939419"/>
              </a:tblGrid>
              <a:tr h="2015412">
                <a:tc>
                  <a:txBody>
                    <a:bodyPr/>
                    <a:lstStyle/>
                    <a:p>
                      <a:pPr>
                        <a:spcBef>
                          <a:spcPts val="300"/>
                        </a:spcBef>
                        <a:spcAft>
                          <a:spcPts val="300"/>
                        </a:spcAft>
                      </a:pPr>
                      <a:r>
                        <a:rPr lang="en-US" sz="2800">
                          <a:effectLst/>
                        </a:rPr>
                        <a:t>Nurse</a:t>
                      </a:r>
                      <a:endParaRPr lang="en-US"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800">
                          <a:effectLst/>
                        </a:rPr>
                        <a:t>:</a:t>
                      </a:r>
                      <a:endParaRPr lang="en-US"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800" dirty="0">
                          <a:effectLst/>
                        </a:rPr>
                        <a:t>First of all, always remember to wash your hands before you change your dressing with soap and water, or hand sanitizer. </a:t>
                      </a:r>
                      <a:endParaRPr lang="en-US" sz="2800" dirty="0" smtClean="0">
                        <a:effectLst/>
                      </a:endParaRPr>
                    </a:p>
                    <a:p>
                      <a:pPr>
                        <a:spcBef>
                          <a:spcPts val="300"/>
                        </a:spcBef>
                        <a:spcAft>
                          <a:spcPts val="300"/>
                        </a:spcAft>
                      </a:pPr>
                      <a:r>
                        <a:rPr lang="en-US" sz="2800" dirty="0" smtClean="0">
                          <a:effectLst/>
                        </a:rPr>
                        <a:t>If </a:t>
                      </a:r>
                      <a:r>
                        <a:rPr lang="en-US" sz="2800" dirty="0">
                          <a:effectLst/>
                        </a:rPr>
                        <a:t>you use hand sanitizer, (3) </a:t>
                      </a:r>
                      <a:r>
                        <a:rPr lang="en-US" sz="2800" dirty="0" smtClean="0">
                          <a:effectLst/>
                        </a:rPr>
                        <a:t>A.</a:t>
                      </a:r>
                      <a:r>
                        <a:rPr lang="en-US" sz="2800" baseline="0" dirty="0" smtClean="0">
                          <a:effectLst/>
                        </a:rPr>
                        <a:t> you can do it.</a:t>
                      </a:r>
                    </a:p>
                    <a:p>
                      <a:pPr>
                        <a:spcBef>
                          <a:spcPts val="300"/>
                        </a:spcBef>
                        <a:spcAft>
                          <a:spcPts val="300"/>
                        </a:spcAft>
                      </a:pPr>
                      <a:r>
                        <a:rPr lang="en-US" sz="2800" baseline="0" dirty="0" smtClean="0">
                          <a:effectLst/>
                        </a:rPr>
                        <a:t>                                                   B. it is hand sanitizer.</a:t>
                      </a:r>
                    </a:p>
                    <a:p>
                      <a:pPr>
                        <a:spcBef>
                          <a:spcPts val="300"/>
                        </a:spcBef>
                        <a:spcAft>
                          <a:spcPts val="300"/>
                        </a:spcAft>
                      </a:pPr>
                      <a:r>
                        <a:rPr lang="en-US" sz="2800" baseline="0" dirty="0" smtClean="0">
                          <a:effectLst/>
                        </a:rPr>
                        <a:t>                                                   C. you do it like this.</a:t>
                      </a:r>
                      <a:endParaRPr lang="en-US" sz="2800" dirty="0" smtClean="0">
                        <a:effectLst/>
                      </a:endParaRPr>
                    </a:p>
                    <a:p>
                      <a:pPr>
                        <a:spcBef>
                          <a:spcPts val="300"/>
                        </a:spcBef>
                        <a:spcAft>
                          <a:spcPts val="300"/>
                        </a:spcAft>
                      </a:pPr>
                      <a:r>
                        <a:rPr lang="en-US" sz="2800" dirty="0" smtClean="0">
                          <a:effectLst/>
                        </a:rPr>
                        <a:t>Now</a:t>
                      </a:r>
                      <a:r>
                        <a:rPr lang="en-US" sz="2800" dirty="0">
                          <a:effectLst/>
                        </a:rPr>
                        <a:t>, you try.</a:t>
                      </a:r>
                      <a:endParaRPr lang="en-US" sz="3600" dirty="0">
                        <a:effectLst/>
                        <a:latin typeface="Times New Roman" panose="02020603050405020304" pitchFamily="18" charset="0"/>
                        <a:ea typeface="Times New Roman" panose="02020603050405020304" pitchFamily="18" charset="0"/>
                      </a:endParaRPr>
                    </a:p>
                  </a:txBody>
                  <a:tcPr marL="68580" marR="68580" marT="0" marB="0"/>
                </a:tc>
              </a:tr>
              <a:tr h="1111379">
                <a:tc>
                  <a:txBody>
                    <a:bodyPr/>
                    <a:lstStyle/>
                    <a:p>
                      <a:pPr>
                        <a:spcBef>
                          <a:spcPts val="300"/>
                        </a:spcBef>
                        <a:spcAft>
                          <a:spcPts val="300"/>
                        </a:spcAft>
                      </a:pPr>
                      <a:r>
                        <a:rPr lang="en-US" sz="2800">
                          <a:effectLst/>
                        </a:rPr>
                        <a:t>Patient</a:t>
                      </a:r>
                      <a:endParaRPr lang="en-US"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800">
                          <a:effectLst/>
                        </a:rPr>
                        <a:t>:</a:t>
                      </a:r>
                      <a:endParaRPr lang="en-US"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800">
                          <a:effectLst/>
                        </a:rPr>
                        <a:t>All right. Is it like this, right?</a:t>
                      </a:r>
                      <a:endParaRPr lang="en-US" sz="3600">
                        <a:effectLst/>
                        <a:latin typeface="Times New Roman" panose="02020603050405020304" pitchFamily="18" charset="0"/>
                        <a:ea typeface="Times New Roman" panose="02020603050405020304" pitchFamily="18" charset="0"/>
                      </a:endParaRPr>
                    </a:p>
                  </a:txBody>
                  <a:tcPr marL="68580" marR="68580" marT="0" marB="0"/>
                </a:tc>
              </a:tr>
              <a:tr h="1111379">
                <a:tc>
                  <a:txBody>
                    <a:bodyPr/>
                    <a:lstStyle/>
                    <a:p>
                      <a:pPr>
                        <a:spcBef>
                          <a:spcPts val="300"/>
                        </a:spcBef>
                        <a:spcAft>
                          <a:spcPts val="300"/>
                        </a:spcAft>
                      </a:pPr>
                      <a:r>
                        <a:rPr lang="en-US" sz="2800">
                          <a:effectLst/>
                        </a:rPr>
                        <a:t>Nurse</a:t>
                      </a:r>
                      <a:endParaRPr lang="en-US"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800">
                          <a:effectLst/>
                        </a:rPr>
                        <a:t>:</a:t>
                      </a:r>
                      <a:endParaRPr lang="en-US"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800" dirty="0">
                          <a:effectLst/>
                        </a:rPr>
                        <a:t>That’s right. You go it. If you have gloves, you can put on a set of clean gloves. </a:t>
                      </a:r>
                      <a:endParaRPr lang="en-US" sz="36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833525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35298827"/>
              </p:ext>
            </p:extLst>
          </p:nvPr>
        </p:nvGraphicFramePr>
        <p:xfrm>
          <a:off x="1159639" y="708752"/>
          <a:ext cx="10242369" cy="3985250"/>
        </p:xfrm>
        <a:graphic>
          <a:graphicData uri="http://schemas.openxmlformats.org/drawingml/2006/table">
            <a:tbl>
              <a:tblPr>
                <a:tableStyleId>{5C22544A-7EE6-4342-B048-85BDC9FD1C3A}</a:tableStyleId>
              </a:tblPr>
              <a:tblGrid>
                <a:gridCol w="1552437"/>
                <a:gridCol w="738077"/>
                <a:gridCol w="7951855"/>
              </a:tblGrid>
              <a:tr h="916156">
                <a:tc>
                  <a:txBody>
                    <a:bodyPr/>
                    <a:lstStyle/>
                    <a:p>
                      <a:pPr>
                        <a:spcBef>
                          <a:spcPts val="300"/>
                        </a:spcBef>
                        <a:spcAft>
                          <a:spcPts val="300"/>
                        </a:spcAft>
                      </a:pPr>
                      <a:r>
                        <a:rPr lang="en-US" sz="2800">
                          <a:effectLst/>
                        </a:rPr>
                        <a:t>Patient</a:t>
                      </a:r>
                      <a:endParaRPr lang="en-US"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800">
                          <a:effectLst/>
                        </a:rPr>
                        <a:t>:</a:t>
                      </a:r>
                      <a:endParaRPr lang="en-US"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800">
                          <a:effectLst/>
                        </a:rPr>
                        <a:t>Can I buy the gloves in any pharmacy or drug stores? </a:t>
                      </a:r>
                      <a:endParaRPr lang="en-US" sz="3600">
                        <a:effectLst/>
                        <a:latin typeface="Times New Roman" panose="02020603050405020304" pitchFamily="18" charset="0"/>
                        <a:ea typeface="Times New Roman" panose="02020603050405020304" pitchFamily="18" charset="0"/>
                      </a:endParaRPr>
                    </a:p>
                  </a:txBody>
                  <a:tcPr marL="68580" marR="68580" marT="0" marB="0"/>
                </a:tc>
              </a:tr>
              <a:tr h="1362214">
                <a:tc>
                  <a:txBody>
                    <a:bodyPr/>
                    <a:lstStyle/>
                    <a:p>
                      <a:pPr>
                        <a:spcBef>
                          <a:spcPts val="300"/>
                        </a:spcBef>
                        <a:spcAft>
                          <a:spcPts val="300"/>
                        </a:spcAft>
                      </a:pPr>
                      <a:r>
                        <a:rPr lang="en-US" sz="2800">
                          <a:effectLst/>
                        </a:rPr>
                        <a:t>Nurse</a:t>
                      </a:r>
                      <a:endParaRPr lang="en-US"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800">
                          <a:effectLst/>
                        </a:rPr>
                        <a:t>:</a:t>
                      </a:r>
                      <a:endParaRPr lang="en-US"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800">
                          <a:effectLst/>
                        </a:rPr>
                        <a:t>Sure. In fact, I will give you several pairs to start with before you buy new ones. </a:t>
                      </a:r>
                      <a:endParaRPr lang="en-US" sz="3600">
                        <a:effectLst/>
                        <a:latin typeface="Times New Roman" panose="02020603050405020304" pitchFamily="18" charset="0"/>
                        <a:ea typeface="Times New Roman" panose="02020603050405020304" pitchFamily="18" charset="0"/>
                      </a:endParaRPr>
                    </a:p>
                  </a:txBody>
                  <a:tcPr marL="68580" marR="68580" marT="0" marB="0"/>
                </a:tc>
              </a:tr>
              <a:tr h="1342281">
                <a:tc>
                  <a:txBody>
                    <a:bodyPr/>
                    <a:lstStyle/>
                    <a:p>
                      <a:pPr>
                        <a:spcBef>
                          <a:spcPts val="300"/>
                        </a:spcBef>
                        <a:spcAft>
                          <a:spcPts val="300"/>
                        </a:spcAft>
                      </a:pPr>
                      <a:r>
                        <a:rPr lang="en-US" sz="2800">
                          <a:effectLst/>
                        </a:rPr>
                        <a:t>Patient</a:t>
                      </a:r>
                      <a:endParaRPr lang="en-US"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800">
                          <a:effectLst/>
                        </a:rPr>
                        <a:t>:</a:t>
                      </a:r>
                      <a:endParaRPr lang="en-US"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800" dirty="0">
                          <a:effectLst/>
                        </a:rPr>
                        <a:t>Thank you. That would be helpful. </a:t>
                      </a:r>
                      <a:endParaRPr lang="en-US" sz="2800" dirty="0" smtClean="0">
                        <a:effectLst/>
                      </a:endParaRPr>
                    </a:p>
                    <a:p>
                      <a:pPr>
                        <a:spcAft>
                          <a:spcPts val="0"/>
                        </a:spcAft>
                      </a:pPr>
                      <a:r>
                        <a:rPr lang="en-US" sz="2800" dirty="0" smtClean="0">
                          <a:effectLst/>
                        </a:rPr>
                        <a:t>(</a:t>
                      </a:r>
                      <a:r>
                        <a:rPr lang="en-US" sz="2800" dirty="0">
                          <a:effectLst/>
                        </a:rPr>
                        <a:t>4) </a:t>
                      </a:r>
                      <a:r>
                        <a:rPr lang="en-US" sz="2800" dirty="0" smtClean="0">
                          <a:effectLst/>
                        </a:rPr>
                        <a:t>A. Then, how can you help me?</a:t>
                      </a:r>
                    </a:p>
                    <a:p>
                      <a:pPr>
                        <a:spcAft>
                          <a:spcPts val="0"/>
                        </a:spcAft>
                      </a:pPr>
                      <a:r>
                        <a:rPr lang="en-US" sz="2800" dirty="0" smtClean="0">
                          <a:effectLst/>
                        </a:rPr>
                        <a:t>      B.</a:t>
                      </a:r>
                      <a:r>
                        <a:rPr lang="en-US" sz="2800" baseline="0" dirty="0" smtClean="0">
                          <a:effectLst/>
                        </a:rPr>
                        <a:t> Then, who can do it for me?</a:t>
                      </a:r>
                    </a:p>
                    <a:p>
                      <a:pPr>
                        <a:spcAft>
                          <a:spcPts val="0"/>
                        </a:spcAft>
                      </a:pPr>
                      <a:r>
                        <a:rPr lang="en-US" sz="2800" baseline="0" dirty="0" smtClean="0">
                          <a:effectLst/>
                        </a:rPr>
                        <a:t>      C.  Then, </a:t>
                      </a:r>
                      <a:r>
                        <a:rPr lang="en-US" sz="2800" dirty="0" smtClean="0">
                          <a:effectLst/>
                        </a:rPr>
                        <a:t>what should I do?</a:t>
                      </a:r>
                      <a:endParaRPr lang="en-US" sz="36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66612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74962630"/>
              </p:ext>
            </p:extLst>
          </p:nvPr>
        </p:nvGraphicFramePr>
        <p:xfrm>
          <a:off x="1029008" y="586055"/>
          <a:ext cx="10522288" cy="5837965"/>
        </p:xfrm>
        <a:graphic>
          <a:graphicData uri="http://schemas.openxmlformats.org/drawingml/2006/table">
            <a:tbl>
              <a:tblPr>
                <a:tableStyleId>{5C22544A-7EE6-4342-B048-85BDC9FD1C3A}</a:tableStyleId>
              </a:tblPr>
              <a:tblGrid>
                <a:gridCol w="1594864"/>
                <a:gridCol w="758249"/>
                <a:gridCol w="8169175"/>
              </a:tblGrid>
              <a:tr h="1435215">
                <a:tc>
                  <a:txBody>
                    <a:bodyPr/>
                    <a:lstStyle/>
                    <a:p>
                      <a:pPr>
                        <a:spcBef>
                          <a:spcPts val="300"/>
                        </a:spcBef>
                        <a:spcAft>
                          <a:spcPts val="300"/>
                        </a:spcAft>
                      </a:pPr>
                      <a:r>
                        <a:rPr lang="en-US" sz="2400">
                          <a:effectLst/>
                        </a:rPr>
                        <a:t>Nurse</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a:effectLst/>
                        </a:rPr>
                        <a:t>:</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400" dirty="0">
                          <a:effectLst/>
                        </a:rPr>
                        <a:t>Next, clean your wound with a soapy washcloth. </a:t>
                      </a:r>
                      <a:endParaRPr lang="en-US" sz="2400" dirty="0" smtClean="0">
                        <a:effectLst/>
                      </a:endParaRPr>
                    </a:p>
                    <a:p>
                      <a:pPr>
                        <a:spcAft>
                          <a:spcPts val="0"/>
                        </a:spcAft>
                      </a:pPr>
                      <a:r>
                        <a:rPr lang="en-US" sz="2400" dirty="0" smtClean="0">
                          <a:effectLst/>
                        </a:rPr>
                        <a:t>Please</a:t>
                      </a:r>
                      <a:r>
                        <a:rPr lang="en-US" sz="2400" dirty="0">
                          <a:effectLst/>
                        </a:rPr>
                        <a:t>, (5) </a:t>
                      </a:r>
                      <a:r>
                        <a:rPr lang="en-US" sz="2400" dirty="0" smtClean="0">
                          <a:effectLst/>
                        </a:rPr>
                        <a:t>A.</a:t>
                      </a:r>
                      <a:r>
                        <a:rPr lang="en-US" sz="2400" baseline="0" dirty="0" smtClean="0">
                          <a:effectLst/>
                        </a:rPr>
                        <a:t> don’t forget to do it.</a:t>
                      </a:r>
                    </a:p>
                    <a:p>
                      <a:pPr>
                        <a:spcAft>
                          <a:spcPts val="0"/>
                        </a:spcAft>
                      </a:pPr>
                      <a:r>
                        <a:rPr lang="en-US" sz="2400" baseline="0" dirty="0" smtClean="0">
                          <a:effectLst/>
                        </a:rPr>
                        <a:t>                    B. you know how to do it well.</a:t>
                      </a:r>
                    </a:p>
                    <a:p>
                      <a:pPr>
                        <a:spcAft>
                          <a:spcPts val="0"/>
                        </a:spcAft>
                      </a:pPr>
                      <a:r>
                        <a:rPr lang="en-US" sz="2400" baseline="0" dirty="0" smtClean="0">
                          <a:effectLst/>
                        </a:rPr>
                        <a:t>                    C. pay attention to the way I do it.</a:t>
                      </a:r>
                    </a:p>
                  </a:txBody>
                  <a:tcPr marL="68580" marR="68580" marT="0" marB="0"/>
                </a:tc>
              </a:tr>
              <a:tr h="1695697">
                <a:tc>
                  <a:txBody>
                    <a:bodyPr/>
                    <a:lstStyle/>
                    <a:p>
                      <a:pPr>
                        <a:spcBef>
                          <a:spcPts val="300"/>
                        </a:spcBef>
                        <a:spcAft>
                          <a:spcPts val="300"/>
                        </a:spcAft>
                      </a:pPr>
                      <a:r>
                        <a:rPr lang="en-US" sz="2400">
                          <a:effectLst/>
                        </a:rPr>
                        <a:t>Patient</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a:effectLst/>
                        </a:rPr>
                        <a:t>:</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dirty="0">
                          <a:effectLst/>
                        </a:rPr>
                        <a:t>Oh. I see. It doesn’t look very difficult. </a:t>
                      </a:r>
                      <a:endParaRPr lang="en-US" sz="2400" dirty="0" smtClean="0">
                        <a:effectLst/>
                      </a:endParaRPr>
                    </a:p>
                    <a:p>
                      <a:pPr>
                        <a:spcBef>
                          <a:spcPts val="300"/>
                        </a:spcBef>
                        <a:spcAft>
                          <a:spcPts val="300"/>
                        </a:spcAft>
                      </a:pPr>
                      <a:r>
                        <a:rPr lang="en-US" sz="2400" dirty="0" smtClean="0">
                          <a:effectLst/>
                        </a:rPr>
                        <a:t>(</a:t>
                      </a:r>
                      <a:r>
                        <a:rPr lang="en-US" sz="2400" dirty="0">
                          <a:effectLst/>
                        </a:rPr>
                        <a:t>6) </a:t>
                      </a:r>
                      <a:r>
                        <a:rPr lang="en-US" sz="2400" dirty="0" smtClean="0">
                          <a:effectLst/>
                        </a:rPr>
                        <a:t>A. What will</a:t>
                      </a:r>
                      <a:r>
                        <a:rPr lang="en-US" sz="2400" baseline="0" dirty="0" smtClean="0">
                          <a:effectLst/>
                        </a:rPr>
                        <a:t> we do next</a:t>
                      </a:r>
                      <a:r>
                        <a:rPr lang="en-US" sz="2400" dirty="0" smtClean="0">
                          <a:effectLst/>
                        </a:rPr>
                        <a:t>?</a:t>
                      </a:r>
                    </a:p>
                    <a:p>
                      <a:pPr>
                        <a:spcBef>
                          <a:spcPts val="300"/>
                        </a:spcBef>
                        <a:spcAft>
                          <a:spcPts val="300"/>
                        </a:spcAft>
                      </a:pPr>
                      <a:r>
                        <a:rPr lang="en-US" sz="2400" dirty="0" smtClean="0">
                          <a:effectLst/>
                        </a:rPr>
                        <a:t>      B. What</a:t>
                      </a:r>
                      <a:r>
                        <a:rPr lang="en-US" sz="2400" baseline="0" dirty="0" smtClean="0">
                          <a:effectLst/>
                        </a:rPr>
                        <a:t> should you do next?</a:t>
                      </a:r>
                    </a:p>
                    <a:p>
                      <a:pPr>
                        <a:spcBef>
                          <a:spcPts val="300"/>
                        </a:spcBef>
                        <a:spcAft>
                          <a:spcPts val="300"/>
                        </a:spcAft>
                      </a:pPr>
                      <a:r>
                        <a:rPr lang="en-US" sz="2400" baseline="0" dirty="0" smtClean="0">
                          <a:effectLst/>
                        </a:rPr>
                        <a:t>      C. What do I do next</a:t>
                      </a:r>
                      <a:r>
                        <a:rPr lang="en-US" sz="2400" dirty="0" smtClean="0">
                          <a:effectLst/>
                        </a:rPr>
                        <a:t>?</a:t>
                      </a:r>
                    </a:p>
                  </a:txBody>
                  <a:tcPr marL="68580" marR="68580" marT="0" marB="0"/>
                </a:tc>
              </a:tr>
              <a:tr h="1430323">
                <a:tc>
                  <a:txBody>
                    <a:bodyPr/>
                    <a:lstStyle/>
                    <a:p>
                      <a:pPr>
                        <a:spcBef>
                          <a:spcPts val="300"/>
                        </a:spcBef>
                        <a:spcAft>
                          <a:spcPts val="300"/>
                        </a:spcAft>
                      </a:pPr>
                      <a:r>
                        <a:rPr lang="en-US" sz="2400">
                          <a:effectLst/>
                        </a:rPr>
                        <a:t>Nurse</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a:effectLst/>
                        </a:rPr>
                        <a:t>:</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400" dirty="0">
                          <a:effectLst/>
                        </a:rPr>
                        <a:t>Then, dry your wound gently with a clean towel. </a:t>
                      </a:r>
                      <a:endParaRPr lang="en-US" sz="2400" dirty="0" smtClean="0">
                        <a:effectLst/>
                      </a:endParaRPr>
                    </a:p>
                    <a:p>
                      <a:pPr>
                        <a:spcAft>
                          <a:spcPts val="0"/>
                        </a:spcAft>
                      </a:pPr>
                      <a:r>
                        <a:rPr lang="en-US" sz="2400" dirty="0" smtClean="0">
                          <a:effectLst/>
                        </a:rPr>
                        <a:t>(</a:t>
                      </a:r>
                      <a:r>
                        <a:rPr lang="en-US" sz="2400" dirty="0">
                          <a:effectLst/>
                        </a:rPr>
                        <a:t>7) </a:t>
                      </a:r>
                      <a:r>
                        <a:rPr lang="en-US" sz="2400" dirty="0" smtClean="0">
                          <a:effectLst/>
                        </a:rPr>
                        <a:t>A. Are you still with</a:t>
                      </a:r>
                      <a:r>
                        <a:rPr lang="en-US" sz="2400" baseline="0" dirty="0" smtClean="0">
                          <a:effectLst/>
                        </a:rPr>
                        <a:t> me</a:t>
                      </a:r>
                      <a:r>
                        <a:rPr lang="en-US" sz="2400" dirty="0" smtClean="0">
                          <a:effectLst/>
                        </a:rPr>
                        <a:t>?</a:t>
                      </a:r>
                    </a:p>
                    <a:p>
                      <a:pPr>
                        <a:spcAft>
                          <a:spcPts val="0"/>
                        </a:spcAft>
                      </a:pPr>
                      <a:r>
                        <a:rPr lang="en-US" sz="2400" dirty="0" smtClean="0">
                          <a:effectLst/>
                        </a:rPr>
                        <a:t>      B.</a:t>
                      </a:r>
                      <a:r>
                        <a:rPr lang="en-US" sz="2400" baseline="0" dirty="0" smtClean="0">
                          <a:effectLst/>
                        </a:rPr>
                        <a:t> Are you feeling well?</a:t>
                      </a:r>
                    </a:p>
                    <a:p>
                      <a:pPr>
                        <a:spcAft>
                          <a:spcPts val="0"/>
                        </a:spcAft>
                      </a:pPr>
                      <a:r>
                        <a:rPr lang="en-US" sz="2400" baseline="0" dirty="0" smtClean="0">
                          <a:effectLst/>
                        </a:rPr>
                        <a:t>       C. Are you willing to stay</a:t>
                      </a:r>
                      <a:r>
                        <a:rPr lang="en-US" sz="2400" dirty="0" smtClean="0">
                          <a:effectLst/>
                        </a:rPr>
                        <a:t>?</a:t>
                      </a:r>
                      <a:endParaRPr lang="en-US" sz="2400" dirty="0">
                        <a:effectLst/>
                        <a:latin typeface="Times New Roman" panose="02020603050405020304" pitchFamily="18" charset="0"/>
                        <a:ea typeface="Times New Roman" panose="02020603050405020304" pitchFamily="18" charset="0"/>
                      </a:endParaRPr>
                    </a:p>
                  </a:txBody>
                  <a:tcPr marL="68580" marR="68580" marT="0" marB="0"/>
                </a:tc>
              </a:tr>
              <a:tr h="1216188">
                <a:tc>
                  <a:txBody>
                    <a:bodyPr/>
                    <a:lstStyle/>
                    <a:p>
                      <a:pPr>
                        <a:spcBef>
                          <a:spcPts val="300"/>
                        </a:spcBef>
                        <a:spcAft>
                          <a:spcPts val="300"/>
                        </a:spcAft>
                      </a:pPr>
                      <a:r>
                        <a:rPr lang="en-US" sz="2400" dirty="0">
                          <a:effectLst/>
                        </a:rPr>
                        <a:t>Patient</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dirty="0">
                          <a:effectLst/>
                        </a:rPr>
                        <a:t>:</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dirty="0">
                          <a:effectLst/>
                        </a:rPr>
                        <a:t>Yes. I got it. Dry wound with a clean towel, right?</a:t>
                      </a:r>
                      <a:endParaRPr lang="en-US" sz="24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18623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10048775"/>
              </p:ext>
            </p:extLst>
          </p:nvPr>
        </p:nvGraphicFramePr>
        <p:xfrm>
          <a:off x="1029010" y="671431"/>
          <a:ext cx="10317013" cy="5441146"/>
        </p:xfrm>
        <a:graphic>
          <a:graphicData uri="http://schemas.openxmlformats.org/drawingml/2006/table">
            <a:tbl>
              <a:tblPr>
                <a:tableStyleId>{5C22544A-7EE6-4342-B048-85BDC9FD1C3A}</a:tableStyleId>
              </a:tblPr>
              <a:tblGrid>
                <a:gridCol w="1563750"/>
                <a:gridCol w="743456"/>
                <a:gridCol w="8009807"/>
              </a:tblGrid>
              <a:tr h="1536565">
                <a:tc>
                  <a:txBody>
                    <a:bodyPr/>
                    <a:lstStyle/>
                    <a:p>
                      <a:pPr>
                        <a:spcBef>
                          <a:spcPts val="300"/>
                        </a:spcBef>
                        <a:spcAft>
                          <a:spcPts val="300"/>
                        </a:spcAft>
                      </a:pPr>
                      <a:r>
                        <a:rPr lang="en-US" sz="2400">
                          <a:effectLst/>
                        </a:rPr>
                        <a:t>Nurse</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a:effectLst/>
                        </a:rPr>
                        <a:t>:</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400" dirty="0">
                          <a:effectLst/>
                        </a:rPr>
                        <a:t>Excellent. </a:t>
                      </a:r>
                      <a:endParaRPr lang="en-US" sz="2400" dirty="0" smtClean="0">
                        <a:effectLst/>
                      </a:endParaRPr>
                    </a:p>
                    <a:p>
                      <a:pPr>
                        <a:spcAft>
                          <a:spcPts val="0"/>
                        </a:spcAft>
                      </a:pPr>
                      <a:r>
                        <a:rPr lang="en-US" sz="2400" dirty="0" smtClean="0">
                          <a:effectLst/>
                        </a:rPr>
                        <a:t>You </a:t>
                      </a:r>
                      <a:r>
                        <a:rPr lang="en-US" sz="2400" dirty="0">
                          <a:effectLst/>
                        </a:rPr>
                        <a:t>are (8) </a:t>
                      </a:r>
                      <a:r>
                        <a:rPr lang="en-US" sz="2400" dirty="0" smtClean="0">
                          <a:effectLst/>
                        </a:rPr>
                        <a:t>A. a fast learner.</a:t>
                      </a:r>
                    </a:p>
                    <a:p>
                      <a:pPr>
                        <a:spcAft>
                          <a:spcPts val="0"/>
                        </a:spcAft>
                      </a:pPr>
                      <a:r>
                        <a:rPr lang="en-US" sz="2400" dirty="0" smtClean="0">
                          <a:effectLst/>
                        </a:rPr>
                        <a:t>                     B. a good patient.</a:t>
                      </a:r>
                    </a:p>
                    <a:p>
                      <a:pPr>
                        <a:spcAft>
                          <a:spcPts val="0"/>
                        </a:spcAft>
                      </a:pPr>
                      <a:r>
                        <a:rPr lang="en-US" sz="2400" dirty="0" smtClean="0">
                          <a:effectLst/>
                        </a:rPr>
                        <a:t>                     C.</a:t>
                      </a:r>
                      <a:r>
                        <a:rPr lang="en-US" sz="2400" baseline="0" dirty="0" smtClean="0">
                          <a:effectLst/>
                        </a:rPr>
                        <a:t> a nice person.</a:t>
                      </a:r>
                      <a:r>
                        <a:rPr lang="en-US" sz="2400" dirty="0" smtClean="0">
                          <a:effectLst/>
                        </a:rPr>
                        <a:t> </a:t>
                      </a:r>
                    </a:p>
                    <a:p>
                      <a:pPr>
                        <a:spcAft>
                          <a:spcPts val="0"/>
                        </a:spcAft>
                      </a:pPr>
                      <a:r>
                        <a:rPr lang="en-US" sz="2400" dirty="0" smtClean="0">
                          <a:effectLst/>
                        </a:rPr>
                        <a:t>Then</a:t>
                      </a:r>
                      <a:r>
                        <a:rPr lang="en-US" sz="2400" dirty="0">
                          <a:effectLst/>
                        </a:rPr>
                        <a:t>, apply antibiotic to the wound. </a:t>
                      </a:r>
                      <a:endParaRPr lang="en-US" sz="3200" dirty="0">
                        <a:effectLst/>
                        <a:latin typeface="Times New Roman" panose="02020603050405020304" pitchFamily="18" charset="0"/>
                        <a:ea typeface="Times New Roman" panose="02020603050405020304" pitchFamily="18" charset="0"/>
                      </a:endParaRPr>
                    </a:p>
                  </a:txBody>
                  <a:tcPr marL="68580" marR="68580" marT="0" marB="0"/>
                </a:tc>
              </a:tr>
              <a:tr h="1152424">
                <a:tc>
                  <a:txBody>
                    <a:bodyPr/>
                    <a:lstStyle/>
                    <a:p>
                      <a:pPr>
                        <a:spcBef>
                          <a:spcPts val="300"/>
                        </a:spcBef>
                        <a:spcAft>
                          <a:spcPts val="300"/>
                        </a:spcAft>
                      </a:pPr>
                      <a:r>
                        <a:rPr lang="en-US" sz="2400">
                          <a:effectLst/>
                        </a:rPr>
                        <a:t>Patient</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a:effectLst/>
                        </a:rPr>
                        <a:t>:</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dirty="0">
                          <a:effectLst/>
                        </a:rPr>
                        <a:t>Which one is it? </a:t>
                      </a:r>
                      <a:endParaRPr lang="en-US" sz="2400" dirty="0" smtClean="0">
                        <a:effectLst/>
                      </a:endParaRPr>
                    </a:p>
                    <a:p>
                      <a:pPr>
                        <a:spcBef>
                          <a:spcPts val="300"/>
                        </a:spcBef>
                        <a:spcAft>
                          <a:spcPts val="300"/>
                        </a:spcAft>
                      </a:pPr>
                      <a:r>
                        <a:rPr lang="en-US" sz="2400" dirty="0" smtClean="0">
                          <a:effectLst/>
                        </a:rPr>
                        <a:t>(</a:t>
                      </a:r>
                      <a:r>
                        <a:rPr lang="en-US" sz="2400" dirty="0">
                          <a:effectLst/>
                        </a:rPr>
                        <a:t>9</a:t>
                      </a:r>
                      <a:r>
                        <a:rPr lang="en-US" sz="2400" dirty="0" smtClean="0">
                          <a:effectLst/>
                        </a:rPr>
                        <a:t>)</a:t>
                      </a:r>
                      <a:r>
                        <a:rPr lang="en-US" sz="2400" baseline="0" dirty="0" smtClean="0">
                          <a:effectLst/>
                        </a:rPr>
                        <a:t> A. Are you the one?</a:t>
                      </a:r>
                    </a:p>
                    <a:p>
                      <a:pPr>
                        <a:spcBef>
                          <a:spcPts val="300"/>
                        </a:spcBef>
                        <a:spcAft>
                          <a:spcPts val="300"/>
                        </a:spcAft>
                      </a:pPr>
                      <a:r>
                        <a:rPr lang="en-US" sz="2400" baseline="0" dirty="0" smtClean="0">
                          <a:effectLst/>
                        </a:rPr>
                        <a:t>      B. Am I this one?</a:t>
                      </a:r>
                    </a:p>
                    <a:p>
                      <a:pPr>
                        <a:spcBef>
                          <a:spcPts val="300"/>
                        </a:spcBef>
                        <a:spcAft>
                          <a:spcPts val="300"/>
                        </a:spcAft>
                      </a:pPr>
                      <a:r>
                        <a:rPr lang="en-US" sz="2400" baseline="0" dirty="0" smtClean="0">
                          <a:effectLst/>
                        </a:rPr>
                        <a:t>      C. Is it this one</a:t>
                      </a:r>
                      <a:r>
                        <a:rPr lang="en-US" sz="2400" dirty="0" smtClean="0">
                          <a:effectLst/>
                        </a:rPr>
                        <a:t>?</a:t>
                      </a:r>
                      <a:endParaRPr lang="en-US" sz="3200" dirty="0">
                        <a:effectLst/>
                        <a:latin typeface="Times New Roman" panose="02020603050405020304" pitchFamily="18" charset="0"/>
                        <a:ea typeface="Times New Roman" panose="02020603050405020304" pitchFamily="18" charset="0"/>
                      </a:endParaRPr>
                    </a:p>
                  </a:txBody>
                  <a:tcPr marL="68580" marR="68580" marT="0" marB="0"/>
                </a:tc>
              </a:tr>
              <a:tr h="1920706">
                <a:tc>
                  <a:txBody>
                    <a:bodyPr/>
                    <a:lstStyle/>
                    <a:p>
                      <a:pPr>
                        <a:spcBef>
                          <a:spcPts val="300"/>
                        </a:spcBef>
                        <a:spcAft>
                          <a:spcPts val="300"/>
                        </a:spcAft>
                      </a:pPr>
                      <a:r>
                        <a:rPr lang="en-US" sz="2400">
                          <a:effectLst/>
                        </a:rPr>
                        <a:t>Nurse</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300"/>
                        </a:spcBef>
                        <a:spcAft>
                          <a:spcPts val="300"/>
                        </a:spcAft>
                      </a:pPr>
                      <a:r>
                        <a:rPr lang="en-US" sz="2400">
                          <a:effectLst/>
                        </a:rPr>
                        <a:t>:</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400" dirty="0">
                          <a:effectLst/>
                        </a:rPr>
                        <a:t>That’s right, the normal saline. </a:t>
                      </a:r>
                      <a:endParaRPr lang="en-US" sz="2400" dirty="0" smtClean="0">
                        <a:effectLst/>
                      </a:endParaRPr>
                    </a:p>
                    <a:p>
                      <a:pPr>
                        <a:spcAft>
                          <a:spcPts val="0"/>
                        </a:spcAft>
                      </a:pPr>
                      <a:r>
                        <a:rPr lang="en-US" sz="2400" dirty="0" smtClean="0">
                          <a:effectLst/>
                        </a:rPr>
                        <a:t>(</a:t>
                      </a:r>
                      <a:r>
                        <a:rPr lang="en-US" sz="2400" dirty="0">
                          <a:effectLst/>
                        </a:rPr>
                        <a:t>10) </a:t>
                      </a:r>
                      <a:r>
                        <a:rPr lang="en-US" sz="2400" dirty="0" smtClean="0">
                          <a:effectLst/>
                        </a:rPr>
                        <a:t>A. The</a:t>
                      </a:r>
                      <a:r>
                        <a:rPr lang="en-US" sz="2400" baseline="0" dirty="0" smtClean="0">
                          <a:effectLst/>
                        </a:rPr>
                        <a:t> end</a:t>
                      </a:r>
                      <a:r>
                        <a:rPr lang="en-US" sz="2400" dirty="0" smtClean="0">
                          <a:effectLst/>
                        </a:rPr>
                        <a:t>,                   apply </a:t>
                      </a:r>
                      <a:r>
                        <a:rPr lang="en-US" sz="2400" dirty="0">
                          <a:effectLst/>
                        </a:rPr>
                        <a:t>a dry, clean bandage, like </a:t>
                      </a:r>
                      <a:r>
                        <a:rPr lang="en-US" sz="2400" dirty="0" smtClean="0">
                          <a:effectLst/>
                        </a:rPr>
                        <a:t>this.</a:t>
                      </a:r>
                    </a:p>
                    <a:p>
                      <a:pPr>
                        <a:spcAft>
                          <a:spcPts val="0"/>
                        </a:spcAft>
                      </a:pPr>
                      <a:r>
                        <a:rPr lang="en-US" sz="2400" dirty="0" smtClean="0">
                          <a:effectLst/>
                        </a:rPr>
                        <a:t>        B. Finally, </a:t>
                      </a:r>
                    </a:p>
                    <a:p>
                      <a:pPr>
                        <a:spcAft>
                          <a:spcPts val="0"/>
                        </a:spcAft>
                      </a:pPr>
                      <a:r>
                        <a:rPr lang="en-US" sz="2400" dirty="0" smtClean="0">
                          <a:effectLst/>
                        </a:rPr>
                        <a:t>        C. Fine,</a:t>
                      </a:r>
                      <a:endParaRPr lang="en-US" sz="3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04573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0" indent="0">
              <a:buNone/>
            </a:pPr>
            <a:r>
              <a:rPr lang="en-US" dirty="0" smtClean="0"/>
              <a:t>At the end of the lesson, you should be able to:</a:t>
            </a:r>
          </a:p>
          <a:p>
            <a:r>
              <a:rPr lang="en-US" dirty="0"/>
              <a:t>understand the importance of using therapeutic communication strategies </a:t>
            </a:r>
            <a:r>
              <a:rPr lang="en-US" b="1" dirty="0"/>
              <a:t>to explain how to do </a:t>
            </a:r>
            <a:r>
              <a:rPr lang="en-US" b="1" dirty="0" smtClean="0"/>
              <a:t>something</a:t>
            </a:r>
          </a:p>
          <a:p>
            <a:r>
              <a:rPr lang="en-US" dirty="0" smtClean="0"/>
              <a:t>apply </a:t>
            </a:r>
            <a:r>
              <a:rPr lang="en-US" dirty="0"/>
              <a:t>therapeutic communication strategies </a:t>
            </a:r>
            <a:r>
              <a:rPr lang="en-US" b="1" dirty="0"/>
              <a:t>to give instructions </a:t>
            </a:r>
            <a:r>
              <a:rPr lang="en-US" dirty="0"/>
              <a:t>to patients</a:t>
            </a:r>
          </a:p>
        </p:txBody>
      </p:sp>
    </p:spTree>
    <p:extLst>
      <p:ext uri="{BB962C8B-B14F-4D97-AF65-F5344CB8AC3E}">
        <p14:creationId xmlns:p14="http://schemas.microsoft.com/office/powerpoint/2010/main" val="3279644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Activity 2: </a:t>
            </a:r>
            <a:r>
              <a:rPr lang="en-US" dirty="0" smtClean="0"/>
              <a:t>Dialog Comprehension</a:t>
            </a:r>
            <a:endParaRPr lang="en-US" dirty="0"/>
          </a:p>
        </p:txBody>
      </p:sp>
      <p:sp>
        <p:nvSpPr>
          <p:cNvPr id="5" name="Content Placeholder 4"/>
          <p:cNvSpPr>
            <a:spLocks noGrp="1"/>
          </p:cNvSpPr>
          <p:nvPr>
            <p:ph idx="1"/>
          </p:nvPr>
        </p:nvSpPr>
        <p:spPr/>
        <p:txBody>
          <a:bodyPr/>
          <a:lstStyle/>
          <a:p>
            <a:pPr marL="514350" indent="-514350">
              <a:buFont typeface="+mj-lt"/>
              <a:buAutoNum type="arabicPeriod"/>
            </a:pPr>
            <a:r>
              <a:rPr lang="en-US" dirty="0" smtClean="0"/>
              <a:t>What </a:t>
            </a:r>
            <a:r>
              <a:rPr lang="en-US" dirty="0"/>
              <a:t>is the </a:t>
            </a:r>
            <a:r>
              <a:rPr lang="en-US" dirty="0">
                <a:solidFill>
                  <a:srgbClr val="FF0000"/>
                </a:solidFill>
              </a:rPr>
              <a:t>name</a:t>
            </a:r>
            <a:r>
              <a:rPr lang="en-US" dirty="0"/>
              <a:t> of the patient?</a:t>
            </a:r>
          </a:p>
          <a:p>
            <a:pPr marL="514350" indent="-514350">
              <a:buFont typeface="+mj-lt"/>
              <a:buAutoNum type="arabicPeriod"/>
            </a:pPr>
            <a:r>
              <a:rPr lang="en-US" dirty="0" smtClean="0"/>
              <a:t>How </a:t>
            </a:r>
            <a:r>
              <a:rPr lang="en-US" dirty="0"/>
              <a:t>does the patient </a:t>
            </a:r>
            <a:r>
              <a:rPr lang="en-US" dirty="0">
                <a:solidFill>
                  <a:srgbClr val="FF0000"/>
                </a:solidFill>
              </a:rPr>
              <a:t>feel</a:t>
            </a:r>
            <a:r>
              <a:rPr lang="en-US" dirty="0"/>
              <a:t> today?</a:t>
            </a:r>
          </a:p>
          <a:p>
            <a:pPr marL="514350" indent="-514350">
              <a:buFont typeface="+mj-lt"/>
              <a:buAutoNum type="arabicPeriod"/>
            </a:pPr>
            <a:r>
              <a:rPr lang="en-US" dirty="0" smtClean="0"/>
              <a:t>What </a:t>
            </a:r>
            <a:r>
              <a:rPr lang="en-US" dirty="0"/>
              <a:t>is the nurse </a:t>
            </a:r>
            <a:r>
              <a:rPr lang="en-US" dirty="0">
                <a:solidFill>
                  <a:srgbClr val="FF0000"/>
                </a:solidFill>
              </a:rPr>
              <a:t>teaching</a:t>
            </a:r>
            <a:r>
              <a:rPr lang="en-US" dirty="0"/>
              <a:t> the patient to do? Why?</a:t>
            </a:r>
          </a:p>
          <a:p>
            <a:pPr marL="514350" indent="-514350">
              <a:buFont typeface="+mj-lt"/>
              <a:buAutoNum type="arabicPeriod"/>
            </a:pPr>
            <a:r>
              <a:rPr lang="en-US" dirty="0" smtClean="0"/>
              <a:t>How </a:t>
            </a:r>
            <a:r>
              <a:rPr lang="en-US" dirty="0">
                <a:solidFill>
                  <a:srgbClr val="FF0000"/>
                </a:solidFill>
              </a:rPr>
              <a:t>often</a:t>
            </a:r>
            <a:r>
              <a:rPr lang="en-US" dirty="0"/>
              <a:t> should the patient do it? </a:t>
            </a:r>
          </a:p>
          <a:p>
            <a:pPr marL="514350" indent="-514350">
              <a:buFont typeface="+mj-lt"/>
              <a:buAutoNum type="arabicPeriod"/>
            </a:pPr>
            <a:r>
              <a:rPr lang="en-US" dirty="0" smtClean="0"/>
              <a:t>What </a:t>
            </a:r>
            <a:r>
              <a:rPr lang="en-US" dirty="0"/>
              <a:t>does the nurse ask the patient to </a:t>
            </a:r>
            <a:r>
              <a:rPr lang="en-US" dirty="0">
                <a:solidFill>
                  <a:srgbClr val="FF0000"/>
                </a:solidFill>
              </a:rPr>
              <a:t>remember</a:t>
            </a:r>
            <a:r>
              <a:rPr lang="en-US" dirty="0"/>
              <a:t> before changing the dressing?</a:t>
            </a:r>
          </a:p>
        </p:txBody>
      </p:sp>
    </p:spTree>
    <p:extLst>
      <p:ext uri="{BB962C8B-B14F-4D97-AF65-F5344CB8AC3E}">
        <p14:creationId xmlns:p14="http://schemas.microsoft.com/office/powerpoint/2010/main" val="544333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05924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Activity 3: Reading the dialog in </a:t>
            </a:r>
            <a:r>
              <a:rPr lang="en-US" b="1" dirty="0" smtClean="0"/>
              <a:t>pairs</a:t>
            </a:r>
            <a:endParaRPr lang="en-US" dirty="0"/>
          </a:p>
        </p:txBody>
      </p:sp>
      <p:sp>
        <p:nvSpPr>
          <p:cNvPr id="5" name="Content Placeholder 4"/>
          <p:cNvSpPr>
            <a:spLocks noGrp="1"/>
          </p:cNvSpPr>
          <p:nvPr>
            <p:ph idx="1"/>
          </p:nvPr>
        </p:nvSpPr>
        <p:spPr>
          <a:xfrm>
            <a:off x="5150498" y="1825625"/>
            <a:ext cx="6203302" cy="4351338"/>
          </a:xfrm>
        </p:spPr>
        <p:txBody>
          <a:bodyPr>
            <a:normAutofit/>
          </a:bodyPr>
          <a:lstStyle/>
          <a:p>
            <a:r>
              <a:rPr lang="en-US" sz="3200" dirty="0"/>
              <a:t>Now, read the completed dialog with a partner out loud. </a:t>
            </a:r>
            <a:endParaRPr lang="en-US" sz="3200" dirty="0" smtClean="0"/>
          </a:p>
          <a:p>
            <a:r>
              <a:rPr lang="en-US" sz="3200" dirty="0" smtClean="0"/>
              <a:t>Do </a:t>
            </a:r>
            <a:r>
              <a:rPr lang="en-US" sz="3200" dirty="0"/>
              <a:t>it with actions. </a:t>
            </a:r>
            <a:endParaRPr lang="en-US" sz="3200" dirty="0" smtClean="0"/>
          </a:p>
          <a:p>
            <a:r>
              <a:rPr lang="en-US" sz="3200" dirty="0" smtClean="0"/>
              <a:t>Take </a:t>
            </a:r>
            <a:r>
              <a:rPr lang="en-US" sz="3200" dirty="0"/>
              <a:t>turns to become the nurse and the patient.</a:t>
            </a:r>
            <a:endParaRPr lang="en-US" sz="3200" b="1" dirty="0"/>
          </a:p>
          <a:p>
            <a:pPr marL="0" indent="0">
              <a:buNone/>
            </a:pPr>
            <a:endParaRPr lang="en-US" sz="3200" dirty="0"/>
          </a:p>
        </p:txBody>
      </p:sp>
      <p:pic>
        <p:nvPicPr>
          <p:cNvPr id="6" name="Picture 5"/>
          <p:cNvPicPr>
            <a:picLocks noChangeAspect="1"/>
          </p:cNvPicPr>
          <p:nvPr/>
        </p:nvPicPr>
        <p:blipFill>
          <a:blip r:embed="rId2"/>
          <a:stretch>
            <a:fillRect/>
          </a:stretch>
        </p:blipFill>
        <p:spPr>
          <a:xfrm>
            <a:off x="1030935" y="1825625"/>
            <a:ext cx="3231567" cy="3231567"/>
          </a:xfrm>
          <a:prstGeom prst="rect">
            <a:avLst/>
          </a:prstGeom>
        </p:spPr>
      </p:pic>
    </p:spTree>
    <p:extLst>
      <p:ext uri="{BB962C8B-B14F-4D97-AF65-F5344CB8AC3E}">
        <p14:creationId xmlns:p14="http://schemas.microsoft.com/office/powerpoint/2010/main" val="2389719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789784" cy="2308324"/>
          </a:xfrm>
        </p:spPr>
        <p:txBody>
          <a:bodyPr/>
          <a:lstStyle/>
          <a:p>
            <a:r>
              <a:rPr lang="en-US" b="1" dirty="0" smtClean="0"/>
              <a:t>Activity 4: Matching</a:t>
            </a:r>
            <a:endParaRPr lang="en-US" dirty="0"/>
          </a:p>
        </p:txBody>
      </p:sp>
      <p:sp>
        <p:nvSpPr>
          <p:cNvPr id="3" name="Content Placeholder 2"/>
          <p:cNvSpPr>
            <a:spLocks noGrp="1"/>
          </p:cNvSpPr>
          <p:nvPr>
            <p:ph sz="half" idx="1"/>
          </p:nvPr>
        </p:nvSpPr>
        <p:spPr>
          <a:xfrm>
            <a:off x="838200" y="2673449"/>
            <a:ext cx="4210318" cy="3652707"/>
          </a:xfrm>
        </p:spPr>
        <p:txBody>
          <a:bodyPr>
            <a:normAutofit fontScale="85000" lnSpcReduction="20000"/>
          </a:bodyPr>
          <a:lstStyle/>
          <a:p>
            <a:r>
              <a:rPr lang="en-US" dirty="0"/>
              <a:t>Besides changing wound dressing, there are many instances where you can explain how to do something to a patient. This time it’s how to use a nebulizer.</a:t>
            </a:r>
          </a:p>
          <a:p>
            <a:endParaRPr lang="en-US" dirty="0"/>
          </a:p>
          <a:p>
            <a:r>
              <a:rPr lang="en-US" dirty="0"/>
              <a:t>Match the beginnings (A-E) to the endings (1-5) to complete the instructions on </a:t>
            </a:r>
            <a:r>
              <a:rPr lang="en-US" b="1" dirty="0"/>
              <a:t>how to use a nebulizer.</a:t>
            </a:r>
            <a:endParaRPr lang="en-US" dirty="0"/>
          </a:p>
        </p:txBody>
      </p:sp>
      <p:sp>
        <p:nvSpPr>
          <p:cNvPr id="4" name="Content Placeholder 3"/>
          <p:cNvSpPr>
            <a:spLocks noGrp="1"/>
          </p:cNvSpPr>
          <p:nvPr>
            <p:ph sz="half" idx="2"/>
          </p:nvPr>
        </p:nvSpPr>
        <p:spPr>
          <a:xfrm>
            <a:off x="5847183" y="3004458"/>
            <a:ext cx="5984033" cy="3321698"/>
          </a:xfrm>
        </p:spPr>
        <p:txBody>
          <a:bodyPr>
            <a:normAutofit fontScale="85000" lnSpcReduction="20000"/>
          </a:bodyPr>
          <a:lstStyle/>
          <a:p>
            <a:pPr marL="0" lvl="0" indent="0">
              <a:buNone/>
            </a:pPr>
            <a:r>
              <a:rPr lang="en-US" b="1" dirty="0" smtClean="0"/>
              <a:t>ENDINGS</a:t>
            </a:r>
          </a:p>
          <a:p>
            <a:pPr marL="514350" lvl="0" indent="-514350">
              <a:buFont typeface="+mj-lt"/>
              <a:buAutoNum type="arabicPeriod"/>
            </a:pPr>
            <a:r>
              <a:rPr lang="en-US" dirty="0" smtClean="0"/>
              <a:t>put </a:t>
            </a:r>
            <a:r>
              <a:rPr lang="en-US" dirty="0"/>
              <a:t>on the mask and tighten the elastic straps so that it fits snugly around the head.</a:t>
            </a:r>
          </a:p>
          <a:p>
            <a:pPr marL="514350" lvl="0" indent="-514350">
              <a:buFont typeface="+mj-lt"/>
              <a:buAutoNum type="arabicPeriod"/>
            </a:pPr>
            <a:r>
              <a:rPr lang="en-US" dirty="0"/>
              <a:t>inhale the mist until it’s finished.</a:t>
            </a:r>
          </a:p>
          <a:p>
            <a:pPr marL="514350" lvl="0" indent="-514350">
              <a:buFont typeface="+mj-lt"/>
              <a:buAutoNum type="arabicPeriod"/>
            </a:pPr>
            <a:r>
              <a:rPr lang="en-US" dirty="0"/>
              <a:t>fill the chamber of the nebulizer</a:t>
            </a:r>
          </a:p>
          <a:p>
            <a:pPr marL="514350" lvl="0" indent="-514350">
              <a:buFont typeface="+mj-lt"/>
              <a:buAutoNum type="arabicPeriod"/>
            </a:pPr>
            <a:r>
              <a:rPr lang="en-US" dirty="0"/>
              <a:t>turn on the oxygen so the liquid medication turns into a fine mist</a:t>
            </a:r>
          </a:p>
          <a:p>
            <a:pPr marL="514350" lvl="0" indent="-514350">
              <a:buFont typeface="+mj-lt"/>
              <a:buAutoNum type="arabicPeriod"/>
            </a:pPr>
            <a:r>
              <a:rPr lang="en-US" dirty="0"/>
              <a:t>attach the tubing to the oxygen outlet on the wall.</a:t>
            </a:r>
          </a:p>
          <a:p>
            <a:pPr marL="0" indent="0">
              <a:buNone/>
            </a:pPr>
            <a:endParaRPr lang="en-US" dirty="0"/>
          </a:p>
        </p:txBody>
      </p:sp>
      <p:sp>
        <p:nvSpPr>
          <p:cNvPr id="5" name="Rectangle 4"/>
          <p:cNvSpPr/>
          <p:nvPr/>
        </p:nvSpPr>
        <p:spPr>
          <a:xfrm>
            <a:off x="5847183" y="365125"/>
            <a:ext cx="5797421" cy="2308324"/>
          </a:xfrm>
          <a:prstGeom prst="rect">
            <a:avLst/>
          </a:prstGeom>
        </p:spPr>
        <p:txBody>
          <a:bodyPr wrap="square">
            <a:spAutoFit/>
          </a:bodyPr>
          <a:lstStyle/>
          <a:p>
            <a:pPr>
              <a:spcAft>
                <a:spcPts val="0"/>
              </a:spcAft>
            </a:pPr>
            <a:r>
              <a:rPr lang="en-US" sz="2400" b="1" dirty="0">
                <a:latin typeface="Arial Narrow" panose="020B0606020202030204" pitchFamily="34" charset="0"/>
                <a:ea typeface="Times New Roman" panose="02020603050405020304" pitchFamily="18" charset="0"/>
                <a:cs typeface="Arial" panose="020B0604020202020204" pitchFamily="34" charset="0"/>
              </a:rPr>
              <a:t>BEGINNINGS</a:t>
            </a:r>
            <a:endParaRPr lang="en-US" sz="2400" dirty="0">
              <a:latin typeface="Times New Roman" panose="02020603050405020304" pitchFamily="18" charset="0"/>
              <a:ea typeface="Times New Roman" panose="02020603050405020304" pitchFamily="18" charset="0"/>
            </a:endParaRPr>
          </a:p>
          <a:p>
            <a:pPr>
              <a:spcAft>
                <a:spcPts val="0"/>
              </a:spcAft>
            </a:pPr>
            <a:r>
              <a:rPr lang="en-US" sz="2400" dirty="0">
                <a:latin typeface="Arial Narrow" panose="020B0606020202030204" pitchFamily="34" charset="0"/>
                <a:ea typeface="Times New Roman" panose="02020603050405020304" pitchFamily="18" charset="0"/>
                <a:cs typeface="Arial" panose="020B0604020202020204" pitchFamily="34" charset="0"/>
              </a:rPr>
              <a:t> </a:t>
            </a:r>
            <a:r>
              <a:rPr lang="en-US" sz="2400" dirty="0" smtClean="0">
                <a:latin typeface="Arial Narrow" panose="020B0606020202030204" pitchFamily="34" charset="0"/>
                <a:ea typeface="Times New Roman" panose="02020603050405020304" pitchFamily="18" charset="0"/>
                <a:cs typeface="Arial" panose="020B0604020202020204" pitchFamily="34" charset="0"/>
              </a:rPr>
              <a:t>First </a:t>
            </a:r>
            <a:r>
              <a:rPr lang="en-US" sz="2400" dirty="0">
                <a:latin typeface="Arial Narrow" panose="020B0606020202030204" pitchFamily="34" charset="0"/>
                <a:ea typeface="Times New Roman" panose="02020603050405020304" pitchFamily="18" charset="0"/>
                <a:cs typeface="Arial" panose="020B0604020202020204" pitchFamily="34" charset="0"/>
              </a:rPr>
              <a:t>of all,</a:t>
            </a:r>
            <a:endParaRPr lang="en-US" sz="2400" dirty="0">
              <a:latin typeface="Times New Roman" panose="02020603050405020304" pitchFamily="18" charset="0"/>
              <a:ea typeface="Times New Roman" panose="02020603050405020304" pitchFamily="18" charset="0"/>
            </a:endParaRPr>
          </a:p>
          <a:p>
            <a:pPr marL="342900" lvl="0" indent="-342900">
              <a:spcAft>
                <a:spcPts val="0"/>
              </a:spcAft>
              <a:buFont typeface="+mj-lt"/>
              <a:buAutoNum type="alphaUcPeriod"/>
              <a:tabLst>
                <a:tab pos="457200" algn="l"/>
              </a:tabLst>
            </a:pPr>
            <a:r>
              <a:rPr lang="en-US" sz="2400" dirty="0">
                <a:latin typeface="Arial Narrow" panose="020B0606020202030204" pitchFamily="34" charset="0"/>
                <a:ea typeface="Times New Roman" panose="02020603050405020304" pitchFamily="18" charset="0"/>
                <a:cs typeface="Arial" panose="020B0604020202020204" pitchFamily="34" charset="0"/>
              </a:rPr>
              <a:t>Now,</a:t>
            </a:r>
            <a:endParaRPr lang="en-US" sz="2400" dirty="0">
              <a:latin typeface="Times New Roman" panose="02020603050405020304" pitchFamily="18" charset="0"/>
              <a:ea typeface="Times New Roman" panose="02020603050405020304" pitchFamily="18" charset="0"/>
            </a:endParaRPr>
          </a:p>
          <a:p>
            <a:pPr marL="342900" lvl="0" indent="-342900">
              <a:spcAft>
                <a:spcPts val="0"/>
              </a:spcAft>
              <a:buFont typeface="+mj-lt"/>
              <a:buAutoNum type="alphaUcPeriod"/>
              <a:tabLst>
                <a:tab pos="457200" algn="l"/>
              </a:tabLst>
            </a:pPr>
            <a:r>
              <a:rPr lang="en-US" sz="2400" dirty="0">
                <a:latin typeface="Arial Narrow" panose="020B0606020202030204" pitchFamily="34" charset="0"/>
                <a:ea typeface="Times New Roman" panose="02020603050405020304" pitchFamily="18" charset="0"/>
                <a:cs typeface="Arial" panose="020B0604020202020204" pitchFamily="34" charset="0"/>
              </a:rPr>
              <a:t>Next,</a:t>
            </a:r>
            <a:endParaRPr lang="en-US" sz="2400" dirty="0">
              <a:latin typeface="Times New Roman" panose="02020603050405020304" pitchFamily="18" charset="0"/>
              <a:ea typeface="Times New Roman" panose="02020603050405020304" pitchFamily="18" charset="0"/>
            </a:endParaRPr>
          </a:p>
          <a:p>
            <a:pPr marL="342900" lvl="0" indent="-342900">
              <a:spcAft>
                <a:spcPts val="0"/>
              </a:spcAft>
              <a:buFont typeface="+mj-lt"/>
              <a:buAutoNum type="alphaUcPeriod"/>
              <a:tabLst>
                <a:tab pos="457200" algn="l"/>
              </a:tabLst>
            </a:pPr>
            <a:r>
              <a:rPr lang="en-US" sz="2400" dirty="0">
                <a:latin typeface="Arial Narrow" panose="020B0606020202030204" pitchFamily="34" charset="0"/>
                <a:ea typeface="Times New Roman" panose="02020603050405020304" pitchFamily="18" charset="0"/>
                <a:cs typeface="Arial" panose="020B0604020202020204" pitchFamily="34" charset="0"/>
              </a:rPr>
              <a:t>After that,</a:t>
            </a:r>
            <a:endParaRPr lang="en-US" sz="2400" dirty="0">
              <a:latin typeface="Times New Roman" panose="02020603050405020304" pitchFamily="18" charset="0"/>
              <a:ea typeface="Times New Roman" panose="02020603050405020304" pitchFamily="18" charset="0"/>
            </a:endParaRPr>
          </a:p>
          <a:p>
            <a:pPr marL="342900" lvl="0" indent="-342900">
              <a:spcAft>
                <a:spcPts val="0"/>
              </a:spcAft>
              <a:buFont typeface="+mj-lt"/>
              <a:buAutoNum type="alphaUcPeriod"/>
              <a:tabLst>
                <a:tab pos="457200" algn="l"/>
              </a:tabLst>
            </a:pPr>
            <a:r>
              <a:rPr lang="en-US" sz="2400" dirty="0">
                <a:latin typeface="Arial Narrow" panose="020B0606020202030204" pitchFamily="34" charset="0"/>
                <a:ea typeface="Times New Roman" panose="02020603050405020304" pitchFamily="18" charset="0"/>
                <a:cs typeface="Arial" panose="020B0604020202020204" pitchFamily="34" charset="0"/>
              </a:rPr>
              <a:t>Finally,</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63674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Activity 5: </a:t>
            </a:r>
            <a:r>
              <a:rPr lang="en-US" dirty="0"/>
              <a:t>Explaining a </a:t>
            </a:r>
            <a:r>
              <a:rPr lang="en-US" dirty="0" smtClean="0"/>
              <a:t>process</a:t>
            </a:r>
            <a:endParaRPr lang="en-US" dirty="0"/>
          </a:p>
        </p:txBody>
      </p:sp>
      <p:sp>
        <p:nvSpPr>
          <p:cNvPr id="3" name="Content Placeholder 2"/>
          <p:cNvSpPr>
            <a:spLocks noGrp="1"/>
          </p:cNvSpPr>
          <p:nvPr>
            <p:ph sz="half" idx="1"/>
          </p:nvPr>
        </p:nvSpPr>
        <p:spPr>
          <a:xfrm>
            <a:off x="838199" y="1825625"/>
            <a:ext cx="3939073" cy="3735420"/>
          </a:xfrm>
        </p:spPr>
        <p:txBody>
          <a:bodyPr>
            <a:normAutofit/>
          </a:bodyPr>
          <a:lstStyle/>
          <a:p>
            <a:r>
              <a:rPr lang="en-US" dirty="0"/>
              <a:t>In this activity, work with a partner, and choose a process in simple steps to explain to a patient or a fellow student nurse on how to do something. </a:t>
            </a:r>
            <a:endParaRPr lang="en-US" dirty="0" smtClean="0"/>
          </a:p>
          <a:p>
            <a:r>
              <a:rPr lang="en-US" dirty="0" smtClean="0"/>
              <a:t>List </a:t>
            </a:r>
            <a:r>
              <a:rPr lang="en-US" dirty="0"/>
              <a:t>down the steps </a:t>
            </a:r>
            <a:r>
              <a:rPr lang="en-US" dirty="0" smtClean="0"/>
              <a:t>in the table.</a:t>
            </a:r>
            <a:endParaRPr lang="en-US" dirty="0"/>
          </a:p>
          <a:p>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2006897824"/>
              </p:ext>
            </p:extLst>
          </p:nvPr>
        </p:nvGraphicFramePr>
        <p:xfrm>
          <a:off x="5383369" y="1918950"/>
          <a:ext cx="5970431" cy="3837905"/>
        </p:xfrm>
        <a:graphic>
          <a:graphicData uri="http://schemas.openxmlformats.org/drawingml/2006/table">
            <a:tbl>
              <a:tblPr firstRow="1" bandRow="1">
                <a:tableStyleId>{5C22544A-7EE6-4342-B048-85BDC9FD1C3A}</a:tableStyleId>
              </a:tblPr>
              <a:tblGrid>
                <a:gridCol w="1532028"/>
                <a:gridCol w="4438403"/>
              </a:tblGrid>
              <a:tr h="767581">
                <a:tc>
                  <a:txBody>
                    <a:bodyPr/>
                    <a:lstStyle/>
                    <a:p>
                      <a:r>
                        <a:rPr lang="en-US" sz="3200" dirty="0" smtClean="0"/>
                        <a:t>STEPS</a:t>
                      </a:r>
                      <a:endParaRPr lang="en-US" sz="3200" dirty="0"/>
                    </a:p>
                  </a:txBody>
                  <a:tcPr/>
                </a:tc>
                <a:tc>
                  <a:txBody>
                    <a:bodyPr/>
                    <a:lstStyle/>
                    <a:p>
                      <a:r>
                        <a:rPr lang="en-US" sz="3200" dirty="0" smtClean="0"/>
                        <a:t>HOW TO DO IT</a:t>
                      </a:r>
                      <a:endParaRPr lang="en-US" sz="3200" dirty="0"/>
                    </a:p>
                  </a:txBody>
                  <a:tcPr/>
                </a:tc>
              </a:tr>
              <a:tr h="767581">
                <a:tc>
                  <a:txBody>
                    <a:bodyPr/>
                    <a:lstStyle/>
                    <a:p>
                      <a:pPr algn="ctr"/>
                      <a:r>
                        <a:rPr lang="en-US" sz="3200" dirty="0" smtClean="0"/>
                        <a:t>1</a:t>
                      </a:r>
                      <a:endParaRPr lang="en-US" sz="3200" dirty="0"/>
                    </a:p>
                  </a:txBody>
                  <a:tcPr/>
                </a:tc>
                <a:tc>
                  <a:txBody>
                    <a:bodyPr/>
                    <a:lstStyle/>
                    <a:p>
                      <a:endParaRPr lang="en-US" sz="3200" dirty="0"/>
                    </a:p>
                  </a:txBody>
                  <a:tcPr/>
                </a:tc>
              </a:tr>
              <a:tr h="767581">
                <a:tc>
                  <a:txBody>
                    <a:bodyPr/>
                    <a:lstStyle/>
                    <a:p>
                      <a:pPr algn="ctr"/>
                      <a:r>
                        <a:rPr lang="en-US" sz="3200" dirty="0" smtClean="0"/>
                        <a:t>2</a:t>
                      </a:r>
                      <a:endParaRPr lang="en-US" sz="3200" dirty="0"/>
                    </a:p>
                  </a:txBody>
                  <a:tcPr/>
                </a:tc>
                <a:tc>
                  <a:txBody>
                    <a:bodyPr/>
                    <a:lstStyle/>
                    <a:p>
                      <a:endParaRPr lang="en-US" sz="3200" dirty="0"/>
                    </a:p>
                  </a:txBody>
                  <a:tcPr/>
                </a:tc>
              </a:tr>
              <a:tr h="767581">
                <a:tc>
                  <a:txBody>
                    <a:bodyPr/>
                    <a:lstStyle/>
                    <a:p>
                      <a:pPr algn="ctr"/>
                      <a:r>
                        <a:rPr lang="en-US" sz="3200" dirty="0" smtClean="0"/>
                        <a:t>3</a:t>
                      </a:r>
                      <a:endParaRPr lang="en-US" sz="3200" dirty="0"/>
                    </a:p>
                  </a:txBody>
                  <a:tcPr/>
                </a:tc>
                <a:tc>
                  <a:txBody>
                    <a:bodyPr/>
                    <a:lstStyle/>
                    <a:p>
                      <a:endParaRPr lang="en-US" sz="3200"/>
                    </a:p>
                  </a:txBody>
                  <a:tcPr/>
                </a:tc>
              </a:tr>
              <a:tr h="767581">
                <a:tc>
                  <a:txBody>
                    <a:bodyPr/>
                    <a:lstStyle/>
                    <a:p>
                      <a:pPr algn="ctr"/>
                      <a:r>
                        <a:rPr lang="en-US" sz="3200" dirty="0" smtClean="0"/>
                        <a:t>4</a:t>
                      </a:r>
                      <a:endParaRPr lang="en-US" sz="3200" dirty="0"/>
                    </a:p>
                  </a:txBody>
                  <a:tcPr/>
                </a:tc>
                <a:tc>
                  <a:txBody>
                    <a:bodyPr/>
                    <a:lstStyle/>
                    <a:p>
                      <a:endParaRPr lang="en-US" sz="3200" dirty="0"/>
                    </a:p>
                  </a:txBody>
                  <a:tcPr/>
                </a:tc>
              </a:tr>
            </a:tbl>
          </a:graphicData>
        </a:graphic>
      </p:graphicFrame>
    </p:spTree>
    <p:extLst>
      <p:ext uri="{BB962C8B-B14F-4D97-AF65-F5344CB8AC3E}">
        <p14:creationId xmlns:p14="http://schemas.microsoft.com/office/powerpoint/2010/main" val="1885700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Activity 6: On your </a:t>
            </a:r>
            <a:r>
              <a:rPr lang="en-US" b="1" dirty="0" smtClean="0"/>
              <a:t>own</a:t>
            </a:r>
            <a:endParaRPr lang="en-US" dirty="0"/>
          </a:p>
        </p:txBody>
      </p:sp>
      <p:sp>
        <p:nvSpPr>
          <p:cNvPr id="3" name="Content Placeholder 2"/>
          <p:cNvSpPr>
            <a:spLocks noGrp="1"/>
          </p:cNvSpPr>
          <p:nvPr>
            <p:ph idx="1"/>
          </p:nvPr>
        </p:nvSpPr>
        <p:spPr>
          <a:xfrm>
            <a:off x="5706415" y="2047741"/>
            <a:ext cx="5163355" cy="4129222"/>
          </a:xfrm>
        </p:spPr>
        <p:txBody>
          <a:bodyPr/>
          <a:lstStyle/>
          <a:p>
            <a:r>
              <a:rPr lang="en-US" dirty="0"/>
              <a:t>In pairs, practice giving instructions on how to do something. Don’t forget to</a:t>
            </a:r>
            <a:r>
              <a:rPr lang="en-US" b="1" dirty="0"/>
              <a:t> apply the communication strategies.</a:t>
            </a:r>
            <a:endParaRPr lang="en-US" dirty="0"/>
          </a:p>
          <a:p>
            <a:endParaRPr lang="en-US" dirty="0"/>
          </a:p>
        </p:txBody>
      </p:sp>
      <p:pic>
        <p:nvPicPr>
          <p:cNvPr id="4" name="Picture 3"/>
          <p:cNvPicPr>
            <a:picLocks noChangeAspect="1"/>
          </p:cNvPicPr>
          <p:nvPr/>
        </p:nvPicPr>
        <p:blipFill>
          <a:blip r:embed="rId2"/>
          <a:stretch>
            <a:fillRect/>
          </a:stretch>
        </p:blipFill>
        <p:spPr>
          <a:xfrm>
            <a:off x="1096650" y="2047741"/>
            <a:ext cx="4106450" cy="1958461"/>
          </a:xfrm>
          <a:prstGeom prst="rect">
            <a:avLst/>
          </a:prstGeom>
        </p:spPr>
      </p:pic>
    </p:spTree>
    <p:extLst>
      <p:ext uri="{BB962C8B-B14F-4D97-AF65-F5344CB8AC3E}">
        <p14:creationId xmlns:p14="http://schemas.microsoft.com/office/powerpoint/2010/main" val="620752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Activity 7: What did I learn</a:t>
            </a:r>
            <a:r>
              <a:rPr lang="en-US" b="1" dirty="0" smtClean="0"/>
              <a:t>?</a:t>
            </a:r>
            <a:endParaRPr lang="en-US" dirty="0"/>
          </a:p>
        </p:txBody>
      </p:sp>
      <p:sp>
        <p:nvSpPr>
          <p:cNvPr id="3" name="Content Placeholder 2"/>
          <p:cNvSpPr>
            <a:spLocks noGrp="1"/>
          </p:cNvSpPr>
          <p:nvPr>
            <p:ph idx="1"/>
          </p:nvPr>
        </p:nvSpPr>
        <p:spPr>
          <a:xfrm>
            <a:off x="838200" y="1937592"/>
            <a:ext cx="6819122" cy="4351338"/>
          </a:xfrm>
        </p:spPr>
        <p:txBody>
          <a:bodyPr/>
          <a:lstStyle/>
          <a:p>
            <a:pPr marL="0" indent="0">
              <a:buNone/>
            </a:pPr>
            <a:r>
              <a:rPr lang="en-US" b="1" dirty="0"/>
              <a:t>WEEKLY ASSIGNMENT: </a:t>
            </a:r>
            <a:endParaRPr lang="en-US" b="1" dirty="0" smtClean="0"/>
          </a:p>
          <a:p>
            <a:pPr marL="0" indent="0">
              <a:buNone/>
            </a:pPr>
            <a:endParaRPr lang="en-US" b="1" dirty="0" smtClean="0"/>
          </a:p>
          <a:p>
            <a:r>
              <a:rPr lang="en-US" dirty="0" smtClean="0"/>
              <a:t>Write </a:t>
            </a:r>
            <a:r>
              <a:rPr lang="en-US" dirty="0"/>
              <a:t>down three to five things that you find most useful to remember about wound dressing and explaining a </a:t>
            </a:r>
            <a:r>
              <a:rPr lang="en-US" dirty="0" smtClean="0"/>
              <a:t>process</a:t>
            </a:r>
            <a:endParaRPr lang="en-US" dirty="0" smtClean="0"/>
          </a:p>
        </p:txBody>
      </p:sp>
      <p:pic>
        <p:nvPicPr>
          <p:cNvPr id="4" name="Picture 3"/>
          <p:cNvPicPr>
            <a:picLocks noChangeAspect="1"/>
          </p:cNvPicPr>
          <p:nvPr/>
        </p:nvPicPr>
        <p:blipFill>
          <a:blip r:embed="rId2"/>
          <a:stretch>
            <a:fillRect/>
          </a:stretch>
        </p:blipFill>
        <p:spPr>
          <a:xfrm>
            <a:off x="7879603" y="1937592"/>
            <a:ext cx="3698098" cy="3698098"/>
          </a:xfrm>
          <a:prstGeom prst="rect">
            <a:avLst/>
          </a:prstGeom>
        </p:spPr>
      </p:pic>
    </p:spTree>
    <p:extLst>
      <p:ext uri="{BB962C8B-B14F-4D97-AF65-F5344CB8AC3E}">
        <p14:creationId xmlns:p14="http://schemas.microsoft.com/office/powerpoint/2010/main" val="433868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586204" y="723122"/>
            <a:ext cx="9125339" cy="5475204"/>
          </a:xfrm>
          <a:prstGeom prst="rect">
            <a:avLst/>
          </a:prstGeom>
        </p:spPr>
      </p:pic>
    </p:spTree>
    <p:extLst>
      <p:ext uri="{BB962C8B-B14F-4D97-AF65-F5344CB8AC3E}">
        <p14:creationId xmlns:p14="http://schemas.microsoft.com/office/powerpoint/2010/main" val="1520991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39347" y="855890"/>
            <a:ext cx="7819053" cy="5216774"/>
          </a:xfrm>
          <a:prstGeom prst="rect">
            <a:avLst/>
          </a:prstGeom>
        </p:spPr>
      </p:pic>
    </p:spTree>
    <p:extLst>
      <p:ext uri="{BB962C8B-B14F-4D97-AF65-F5344CB8AC3E}">
        <p14:creationId xmlns:p14="http://schemas.microsoft.com/office/powerpoint/2010/main" val="2933645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Ice Breaking</a:t>
            </a:r>
            <a:endParaRPr lang="en-US" dirty="0"/>
          </a:p>
        </p:txBody>
      </p:sp>
      <p:sp>
        <p:nvSpPr>
          <p:cNvPr id="7" name="Text Placeholder 6"/>
          <p:cNvSpPr>
            <a:spLocks noGrp="1"/>
          </p:cNvSpPr>
          <p:nvPr>
            <p:ph type="body" idx="1"/>
          </p:nvPr>
        </p:nvSpPr>
        <p:spPr/>
        <p:txBody>
          <a:bodyPr/>
          <a:lstStyle/>
          <a:p>
            <a:r>
              <a:rPr lang="en-US" dirty="0" smtClean="0"/>
              <a:t>Changing Wound Dressing</a:t>
            </a:r>
            <a:endParaRPr lang="en-US" dirty="0"/>
          </a:p>
        </p:txBody>
      </p:sp>
    </p:spTree>
    <p:extLst>
      <p:ext uri="{BB962C8B-B14F-4D97-AF65-F5344CB8AC3E}">
        <p14:creationId xmlns:p14="http://schemas.microsoft.com/office/powerpoint/2010/main" val="3935940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62095"/>
            <a:ext cx="10515600" cy="567936"/>
          </a:xfrm>
        </p:spPr>
        <p:txBody>
          <a:bodyPr>
            <a:normAutofit fontScale="90000"/>
          </a:bodyPr>
          <a:lstStyle/>
          <a:p>
            <a:r>
              <a:rPr lang="en-US" dirty="0" smtClean="0"/>
              <a:t>Rearrange the following steps</a:t>
            </a:r>
            <a:endParaRPr lang="en-US" dirty="0"/>
          </a:p>
        </p:txBody>
      </p:sp>
      <p:sp>
        <p:nvSpPr>
          <p:cNvPr id="5" name="Content Placeholder 4"/>
          <p:cNvSpPr>
            <a:spLocks noGrp="1"/>
          </p:cNvSpPr>
          <p:nvPr>
            <p:ph idx="1"/>
          </p:nvPr>
        </p:nvSpPr>
        <p:spPr>
          <a:xfrm>
            <a:off x="1493949" y="1133341"/>
            <a:ext cx="9859851" cy="5398088"/>
          </a:xfrm>
        </p:spPr>
        <p:txBody>
          <a:bodyPr>
            <a:normAutofit fontScale="70000" lnSpcReduction="20000"/>
          </a:bodyPr>
          <a:lstStyle/>
          <a:p>
            <a:pPr marL="514350" lvl="0" indent="-514350">
              <a:buFont typeface="+mj-lt"/>
              <a:buAutoNum type="alphaUcPeriod"/>
            </a:pPr>
            <a:r>
              <a:rPr lang="en-US" dirty="0"/>
              <a:t>First, clean your hands with soap and water or a hand sanitizer.</a:t>
            </a:r>
          </a:p>
          <a:p>
            <a:pPr marL="514350" indent="-514350">
              <a:buFont typeface="+mj-lt"/>
              <a:buAutoNum type="alphaUcPeriod"/>
            </a:pPr>
            <a:r>
              <a:rPr lang="en-US" dirty="0" smtClean="0"/>
              <a:t>After you put on your third set of gloves, apply normal saline dressing to the damaged tissue.</a:t>
            </a:r>
          </a:p>
          <a:p>
            <a:pPr marL="514350" lvl="0" indent="-514350">
              <a:buFont typeface="+mj-lt"/>
              <a:buAutoNum type="alphaUcPeriod"/>
            </a:pPr>
            <a:r>
              <a:rPr lang="en-US" dirty="0" smtClean="0"/>
              <a:t>After </a:t>
            </a:r>
            <a:r>
              <a:rPr lang="en-US" dirty="0"/>
              <a:t>that, take off your gloves and clean hands again. The next step is to put on new the second set of gloves and gently clean the wound as ordered by your doctor. Go around from the inner side to the outer side. After that, discard the gauze.</a:t>
            </a:r>
          </a:p>
          <a:p>
            <a:pPr marL="514350" indent="-514350">
              <a:buFont typeface="+mj-lt"/>
              <a:buAutoNum type="alphaUcPeriod"/>
            </a:pPr>
            <a:r>
              <a:rPr lang="en-US" dirty="0" smtClean="0"/>
              <a:t>Don’t forget to set out supplies in one clean area close to you before you start.</a:t>
            </a:r>
          </a:p>
          <a:p>
            <a:pPr marL="514350" lvl="0" indent="-514350">
              <a:buFont typeface="+mj-lt"/>
              <a:buAutoNum type="alphaUcPeriod"/>
            </a:pPr>
            <a:r>
              <a:rPr lang="en-US" dirty="0" smtClean="0"/>
              <a:t>Once </a:t>
            </a:r>
            <a:r>
              <a:rPr lang="en-US" dirty="0"/>
              <a:t>you have cleaned the wound, examine it to see if there are changes in the wound. Report if there is increased drainage, change in the color of drainage or if there is new odor or change in odor.</a:t>
            </a:r>
          </a:p>
          <a:p>
            <a:pPr marL="514350" indent="-514350">
              <a:buFont typeface="+mj-lt"/>
              <a:buAutoNum type="alphaUcPeriod"/>
            </a:pPr>
            <a:r>
              <a:rPr lang="en-US" dirty="0" smtClean="0"/>
              <a:t>When the skin protectant is dry, apply the secondary dressing and apply the tape to the dressing.</a:t>
            </a:r>
          </a:p>
          <a:p>
            <a:pPr marL="514350" indent="-514350">
              <a:buFont typeface="+mj-lt"/>
              <a:buAutoNum type="alphaUcPeriod"/>
            </a:pPr>
            <a:r>
              <a:rPr lang="en-US" dirty="0" smtClean="0"/>
              <a:t>Then, use the first set of gloves and gently remove the old dressing and discard it.</a:t>
            </a:r>
          </a:p>
          <a:p>
            <a:pPr marL="514350" lvl="0" indent="-514350">
              <a:buFont typeface="+mj-lt"/>
              <a:buAutoNum type="alphaUcPeriod"/>
            </a:pPr>
            <a:r>
              <a:rPr lang="en-US" dirty="0" smtClean="0"/>
              <a:t>The </a:t>
            </a:r>
            <a:r>
              <a:rPr lang="en-US" dirty="0"/>
              <a:t>following step, remove the second set of gloves, clean your hands again and put on the third set of gloves.</a:t>
            </a:r>
          </a:p>
          <a:p>
            <a:pPr marL="514350" lvl="0" indent="-514350">
              <a:buFont typeface="+mj-lt"/>
              <a:buAutoNum type="alphaUcPeriod"/>
            </a:pPr>
            <a:r>
              <a:rPr lang="en-US" dirty="0" smtClean="0"/>
              <a:t>Also </a:t>
            </a:r>
            <a:r>
              <a:rPr lang="en-US" dirty="0"/>
              <a:t>apply the skin protectant around the wound and let dry.</a:t>
            </a:r>
          </a:p>
          <a:p>
            <a:pPr marL="514350" lvl="0" indent="-514350">
              <a:buFont typeface="+mj-lt"/>
              <a:buAutoNum type="alphaUcPeriod"/>
            </a:pPr>
            <a:r>
              <a:rPr lang="en-US" dirty="0" smtClean="0"/>
              <a:t>Finally</a:t>
            </a:r>
            <a:r>
              <a:rPr lang="en-US" dirty="0"/>
              <a:t>, remove the third set of gloves and clean your hands again</a:t>
            </a:r>
            <a:r>
              <a:rPr lang="en-US" dirty="0" smtClean="0"/>
              <a:t>.</a:t>
            </a:r>
            <a:endParaRPr lang="en-US" dirty="0"/>
          </a:p>
        </p:txBody>
      </p:sp>
      <p:sp>
        <p:nvSpPr>
          <p:cNvPr id="2" name="TextBox 1"/>
          <p:cNvSpPr txBox="1"/>
          <p:nvPr/>
        </p:nvSpPr>
        <p:spPr>
          <a:xfrm>
            <a:off x="437882" y="1120462"/>
            <a:ext cx="888642" cy="369332"/>
          </a:xfrm>
          <a:prstGeom prst="rect">
            <a:avLst/>
          </a:prstGeom>
          <a:noFill/>
        </p:spPr>
        <p:txBody>
          <a:bodyPr wrap="square" rtlCol="0">
            <a:spAutoFit/>
          </a:bodyPr>
          <a:lstStyle/>
          <a:p>
            <a:r>
              <a:rPr lang="en-US" dirty="0" smtClean="0"/>
              <a:t>(____)</a:t>
            </a:r>
            <a:endParaRPr lang="en-US" dirty="0"/>
          </a:p>
        </p:txBody>
      </p:sp>
      <p:sp>
        <p:nvSpPr>
          <p:cNvPr id="6" name="TextBox 5"/>
          <p:cNvSpPr txBox="1"/>
          <p:nvPr/>
        </p:nvSpPr>
        <p:spPr>
          <a:xfrm>
            <a:off x="437882" y="1489794"/>
            <a:ext cx="888642" cy="369332"/>
          </a:xfrm>
          <a:prstGeom prst="rect">
            <a:avLst/>
          </a:prstGeom>
          <a:noFill/>
        </p:spPr>
        <p:txBody>
          <a:bodyPr wrap="square" rtlCol="0">
            <a:spAutoFit/>
          </a:bodyPr>
          <a:lstStyle/>
          <a:p>
            <a:r>
              <a:rPr lang="en-US" dirty="0" smtClean="0"/>
              <a:t>(____)</a:t>
            </a:r>
            <a:endParaRPr lang="en-US" dirty="0"/>
          </a:p>
        </p:txBody>
      </p:sp>
      <p:sp>
        <p:nvSpPr>
          <p:cNvPr id="7" name="TextBox 6"/>
          <p:cNvSpPr txBox="1"/>
          <p:nvPr/>
        </p:nvSpPr>
        <p:spPr>
          <a:xfrm>
            <a:off x="432516" y="1902124"/>
            <a:ext cx="888642" cy="369332"/>
          </a:xfrm>
          <a:prstGeom prst="rect">
            <a:avLst/>
          </a:prstGeom>
          <a:noFill/>
        </p:spPr>
        <p:txBody>
          <a:bodyPr wrap="square" rtlCol="0">
            <a:spAutoFit/>
          </a:bodyPr>
          <a:lstStyle/>
          <a:p>
            <a:r>
              <a:rPr lang="en-US" dirty="0" smtClean="0"/>
              <a:t>(____)</a:t>
            </a:r>
            <a:endParaRPr lang="en-US" dirty="0"/>
          </a:p>
        </p:txBody>
      </p:sp>
      <p:sp>
        <p:nvSpPr>
          <p:cNvPr id="8" name="TextBox 7"/>
          <p:cNvSpPr txBox="1"/>
          <p:nvPr/>
        </p:nvSpPr>
        <p:spPr>
          <a:xfrm>
            <a:off x="465787" y="2683786"/>
            <a:ext cx="888642" cy="369332"/>
          </a:xfrm>
          <a:prstGeom prst="rect">
            <a:avLst/>
          </a:prstGeom>
          <a:noFill/>
        </p:spPr>
        <p:txBody>
          <a:bodyPr wrap="square" rtlCol="0">
            <a:spAutoFit/>
          </a:bodyPr>
          <a:lstStyle/>
          <a:p>
            <a:r>
              <a:rPr lang="en-US" dirty="0" smtClean="0"/>
              <a:t>(____)</a:t>
            </a:r>
            <a:endParaRPr lang="en-US" dirty="0"/>
          </a:p>
        </p:txBody>
      </p:sp>
      <p:sp>
        <p:nvSpPr>
          <p:cNvPr id="9" name="TextBox 8"/>
          <p:cNvSpPr txBox="1"/>
          <p:nvPr/>
        </p:nvSpPr>
        <p:spPr>
          <a:xfrm>
            <a:off x="465787" y="3100478"/>
            <a:ext cx="888642" cy="369332"/>
          </a:xfrm>
          <a:prstGeom prst="rect">
            <a:avLst/>
          </a:prstGeom>
          <a:noFill/>
        </p:spPr>
        <p:txBody>
          <a:bodyPr wrap="square" rtlCol="0">
            <a:spAutoFit/>
          </a:bodyPr>
          <a:lstStyle/>
          <a:p>
            <a:r>
              <a:rPr lang="en-US" dirty="0" smtClean="0"/>
              <a:t>(____)</a:t>
            </a:r>
            <a:endParaRPr lang="en-US" dirty="0"/>
          </a:p>
        </p:txBody>
      </p:sp>
      <p:sp>
        <p:nvSpPr>
          <p:cNvPr id="10" name="TextBox 9"/>
          <p:cNvSpPr txBox="1"/>
          <p:nvPr/>
        </p:nvSpPr>
        <p:spPr>
          <a:xfrm>
            <a:off x="518912" y="3823868"/>
            <a:ext cx="888642" cy="369332"/>
          </a:xfrm>
          <a:prstGeom prst="rect">
            <a:avLst/>
          </a:prstGeom>
          <a:noFill/>
        </p:spPr>
        <p:txBody>
          <a:bodyPr wrap="square" rtlCol="0">
            <a:spAutoFit/>
          </a:bodyPr>
          <a:lstStyle/>
          <a:p>
            <a:r>
              <a:rPr lang="en-US" dirty="0" smtClean="0"/>
              <a:t>(____)</a:t>
            </a:r>
            <a:endParaRPr lang="en-US" dirty="0"/>
          </a:p>
        </p:txBody>
      </p:sp>
      <p:sp>
        <p:nvSpPr>
          <p:cNvPr id="11" name="TextBox 10"/>
          <p:cNvSpPr txBox="1"/>
          <p:nvPr/>
        </p:nvSpPr>
        <p:spPr>
          <a:xfrm>
            <a:off x="518912" y="4362592"/>
            <a:ext cx="888642" cy="369332"/>
          </a:xfrm>
          <a:prstGeom prst="rect">
            <a:avLst/>
          </a:prstGeom>
          <a:noFill/>
        </p:spPr>
        <p:txBody>
          <a:bodyPr wrap="square" rtlCol="0">
            <a:spAutoFit/>
          </a:bodyPr>
          <a:lstStyle/>
          <a:p>
            <a:r>
              <a:rPr lang="en-US" dirty="0" smtClean="0"/>
              <a:t>(____)</a:t>
            </a:r>
            <a:endParaRPr lang="en-US" dirty="0"/>
          </a:p>
        </p:txBody>
      </p:sp>
      <p:sp>
        <p:nvSpPr>
          <p:cNvPr id="12" name="TextBox 11"/>
          <p:cNvSpPr txBox="1"/>
          <p:nvPr/>
        </p:nvSpPr>
        <p:spPr>
          <a:xfrm>
            <a:off x="518912" y="4731924"/>
            <a:ext cx="888642" cy="369332"/>
          </a:xfrm>
          <a:prstGeom prst="rect">
            <a:avLst/>
          </a:prstGeom>
          <a:noFill/>
        </p:spPr>
        <p:txBody>
          <a:bodyPr wrap="square" rtlCol="0">
            <a:spAutoFit/>
          </a:bodyPr>
          <a:lstStyle/>
          <a:p>
            <a:r>
              <a:rPr lang="en-US" dirty="0" smtClean="0"/>
              <a:t>(____)</a:t>
            </a:r>
            <a:endParaRPr lang="en-US" dirty="0"/>
          </a:p>
        </p:txBody>
      </p:sp>
      <p:sp>
        <p:nvSpPr>
          <p:cNvPr id="13" name="TextBox 12"/>
          <p:cNvSpPr txBox="1"/>
          <p:nvPr/>
        </p:nvSpPr>
        <p:spPr>
          <a:xfrm>
            <a:off x="518912" y="5285922"/>
            <a:ext cx="888642" cy="369332"/>
          </a:xfrm>
          <a:prstGeom prst="rect">
            <a:avLst/>
          </a:prstGeom>
          <a:noFill/>
        </p:spPr>
        <p:txBody>
          <a:bodyPr wrap="square" rtlCol="0">
            <a:spAutoFit/>
          </a:bodyPr>
          <a:lstStyle/>
          <a:p>
            <a:r>
              <a:rPr lang="en-US" dirty="0" smtClean="0"/>
              <a:t>(____)</a:t>
            </a:r>
            <a:endParaRPr lang="en-US" dirty="0"/>
          </a:p>
        </p:txBody>
      </p:sp>
      <p:sp>
        <p:nvSpPr>
          <p:cNvPr id="14" name="TextBox 13"/>
          <p:cNvSpPr txBox="1"/>
          <p:nvPr/>
        </p:nvSpPr>
        <p:spPr>
          <a:xfrm>
            <a:off x="518912" y="5677623"/>
            <a:ext cx="888642" cy="369332"/>
          </a:xfrm>
          <a:prstGeom prst="rect">
            <a:avLst/>
          </a:prstGeom>
          <a:noFill/>
        </p:spPr>
        <p:txBody>
          <a:bodyPr wrap="square" rtlCol="0">
            <a:spAutoFit/>
          </a:bodyPr>
          <a:lstStyle/>
          <a:p>
            <a:r>
              <a:rPr lang="en-US" dirty="0" smtClean="0"/>
              <a:t>(____)</a:t>
            </a:r>
            <a:endParaRPr lang="en-US" dirty="0"/>
          </a:p>
        </p:txBody>
      </p:sp>
    </p:spTree>
    <p:extLst>
      <p:ext uri="{BB962C8B-B14F-4D97-AF65-F5344CB8AC3E}">
        <p14:creationId xmlns:p14="http://schemas.microsoft.com/office/powerpoint/2010/main" val="352825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567936"/>
          </a:xfrm>
        </p:spPr>
        <p:txBody>
          <a:bodyPr>
            <a:normAutofit fontScale="90000"/>
          </a:bodyPr>
          <a:lstStyle/>
          <a:p>
            <a:r>
              <a:rPr lang="en-US" dirty="0" smtClean="0"/>
              <a:t>Rearrange the following steps (Key)</a:t>
            </a:r>
            <a:endParaRPr lang="en-US" dirty="0"/>
          </a:p>
        </p:txBody>
      </p:sp>
      <p:sp>
        <p:nvSpPr>
          <p:cNvPr id="5" name="Content Placeholder 4"/>
          <p:cNvSpPr>
            <a:spLocks noGrp="1"/>
          </p:cNvSpPr>
          <p:nvPr>
            <p:ph idx="1"/>
          </p:nvPr>
        </p:nvSpPr>
        <p:spPr>
          <a:xfrm>
            <a:off x="838200" y="1138335"/>
            <a:ext cx="10515600" cy="5393094"/>
          </a:xfrm>
        </p:spPr>
        <p:txBody>
          <a:bodyPr>
            <a:normAutofit fontScale="77500" lnSpcReduction="20000"/>
          </a:bodyPr>
          <a:lstStyle/>
          <a:p>
            <a:pPr marL="514350" lvl="0" indent="-514350">
              <a:buFont typeface="+mj-lt"/>
              <a:buAutoNum type="arabicPeriod"/>
            </a:pPr>
            <a:r>
              <a:rPr lang="en-US" dirty="0"/>
              <a:t>First, clean your hands with soap and water or a hand sanitizer.</a:t>
            </a:r>
          </a:p>
          <a:p>
            <a:pPr marL="514350" lvl="0" indent="-514350">
              <a:buFont typeface="+mj-lt"/>
              <a:buAutoNum type="arabicPeriod"/>
            </a:pPr>
            <a:r>
              <a:rPr lang="en-US" dirty="0"/>
              <a:t>Don’t forget to set out supplies in one clean area close to you.</a:t>
            </a:r>
          </a:p>
          <a:p>
            <a:pPr marL="514350" lvl="0" indent="-514350">
              <a:buFont typeface="+mj-lt"/>
              <a:buAutoNum type="arabicPeriod"/>
            </a:pPr>
            <a:r>
              <a:rPr lang="en-US" dirty="0"/>
              <a:t>Then, use the first set of gloves and gently remove the old dressing and discard it.</a:t>
            </a:r>
          </a:p>
          <a:p>
            <a:pPr marL="514350" lvl="0" indent="-514350">
              <a:buFont typeface="+mj-lt"/>
              <a:buAutoNum type="arabicPeriod"/>
            </a:pPr>
            <a:r>
              <a:rPr lang="en-US" dirty="0"/>
              <a:t>After that, take off your gloves and clean hands again. The next step is to put on new the second set of gloves and gently clean the wound as ordered by your doctor. Go around from the inner side to the outer side. After that, discard the gauze.</a:t>
            </a:r>
          </a:p>
          <a:p>
            <a:pPr marL="514350" lvl="0" indent="-514350">
              <a:buFont typeface="+mj-lt"/>
              <a:buAutoNum type="arabicPeriod"/>
            </a:pPr>
            <a:r>
              <a:rPr lang="en-US" dirty="0"/>
              <a:t>Once you have cleaned the wound, examine it to see if there are changes in the wound. Report if there is increased drainage, change in the color of drainage or if there is new odor or change in odor.</a:t>
            </a:r>
          </a:p>
          <a:p>
            <a:pPr marL="514350" lvl="0" indent="-514350">
              <a:buFont typeface="+mj-lt"/>
              <a:buAutoNum type="arabicPeriod"/>
            </a:pPr>
            <a:r>
              <a:rPr lang="en-US" dirty="0"/>
              <a:t>The following step, remove the second set of gloves, clean your hands again and put on the third set of gloves.</a:t>
            </a:r>
          </a:p>
          <a:p>
            <a:pPr marL="514350" lvl="0" indent="-514350">
              <a:buFont typeface="+mj-lt"/>
              <a:buAutoNum type="arabicPeriod"/>
            </a:pPr>
            <a:r>
              <a:rPr lang="en-US" dirty="0"/>
              <a:t>After you put on your third set of gloves, apply normal saline dressing to the damaged tissue.</a:t>
            </a:r>
          </a:p>
          <a:p>
            <a:pPr marL="514350" lvl="0" indent="-514350">
              <a:buFont typeface="+mj-lt"/>
              <a:buAutoNum type="arabicPeriod"/>
            </a:pPr>
            <a:r>
              <a:rPr lang="en-US" dirty="0"/>
              <a:t>Also apply the skin protectant around the wound and let dry.</a:t>
            </a:r>
          </a:p>
          <a:p>
            <a:pPr marL="514350" lvl="0" indent="-514350">
              <a:buFont typeface="+mj-lt"/>
              <a:buAutoNum type="arabicPeriod"/>
            </a:pPr>
            <a:r>
              <a:rPr lang="en-US" dirty="0"/>
              <a:t>When the skin protectant is dry, apply the secondary dressing and apply the tape to the dressing.</a:t>
            </a:r>
          </a:p>
          <a:p>
            <a:pPr marL="514350" lvl="0" indent="-514350">
              <a:buFont typeface="+mj-lt"/>
              <a:buAutoNum type="arabicPeriod"/>
            </a:pPr>
            <a:r>
              <a:rPr lang="en-US" dirty="0"/>
              <a:t>Finally, remove the third set of gloves and clean your hands again</a:t>
            </a:r>
            <a:r>
              <a:rPr lang="en-US" dirty="0" smtClean="0"/>
              <a:t>.</a:t>
            </a:r>
            <a:endParaRPr lang="en-US" dirty="0"/>
          </a:p>
        </p:txBody>
      </p:sp>
    </p:spTree>
    <p:extLst>
      <p:ext uri="{BB962C8B-B14F-4D97-AF65-F5344CB8AC3E}">
        <p14:creationId xmlns:p14="http://schemas.microsoft.com/office/powerpoint/2010/main" val="181817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b="1" dirty="0"/>
              <a:t>USEFUL LANGUAGE </a:t>
            </a:r>
            <a:r>
              <a:rPr lang="en-US" b="1" dirty="0" smtClean="0"/>
              <a:t>EXPRESSIONS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23380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Purpose of </a:t>
            </a:r>
            <a:r>
              <a:rPr lang="en-US" b="1" dirty="0" smtClean="0"/>
              <a:t>instructions</a:t>
            </a:r>
            <a:endParaRPr lang="en-US" dirty="0"/>
          </a:p>
        </p:txBody>
      </p:sp>
      <p:sp>
        <p:nvSpPr>
          <p:cNvPr id="6" name="Content Placeholder 5"/>
          <p:cNvSpPr>
            <a:spLocks noGrp="1"/>
          </p:cNvSpPr>
          <p:nvPr>
            <p:ph sz="half" idx="1"/>
          </p:nvPr>
        </p:nvSpPr>
        <p:spPr>
          <a:xfrm>
            <a:off x="838200" y="1825625"/>
            <a:ext cx="3584510" cy="4351338"/>
          </a:xfrm>
        </p:spPr>
        <p:txBody>
          <a:bodyPr/>
          <a:lstStyle/>
          <a:p>
            <a:r>
              <a:rPr lang="en-US" dirty="0"/>
              <a:t>Before you start explaining the process, be sure you share the </a:t>
            </a:r>
            <a:r>
              <a:rPr lang="en-US" dirty="0">
                <a:solidFill>
                  <a:srgbClr val="FF0000"/>
                </a:solidFill>
              </a:rPr>
              <a:t>purpose </a:t>
            </a:r>
            <a:r>
              <a:rPr lang="en-US" dirty="0"/>
              <a:t>of instructions. To do this, we can say:</a:t>
            </a:r>
            <a:endParaRPr lang="en-US" b="1" dirty="0"/>
          </a:p>
          <a:p>
            <a:endParaRPr lang="en-US" dirty="0"/>
          </a:p>
        </p:txBody>
      </p:sp>
      <p:sp>
        <p:nvSpPr>
          <p:cNvPr id="7" name="Content Placeholder 6"/>
          <p:cNvSpPr>
            <a:spLocks noGrp="1"/>
          </p:cNvSpPr>
          <p:nvPr>
            <p:ph sz="half" idx="2"/>
          </p:nvPr>
        </p:nvSpPr>
        <p:spPr>
          <a:xfrm>
            <a:off x="4814597" y="1828802"/>
            <a:ext cx="6539204" cy="4217534"/>
          </a:xfrm>
          <a:ln>
            <a:solidFill>
              <a:schemeClr val="accent1"/>
            </a:solidFill>
          </a:ln>
        </p:spPr>
        <p:txBody>
          <a:bodyPr>
            <a:normAutofit/>
          </a:bodyPr>
          <a:lstStyle/>
          <a:p>
            <a:r>
              <a:rPr lang="en-US" sz="3600" dirty="0">
                <a:solidFill>
                  <a:srgbClr val="FF0000"/>
                </a:solidFill>
              </a:rPr>
              <a:t>I would like to show you</a:t>
            </a:r>
            <a:r>
              <a:rPr lang="en-US" sz="3600" dirty="0"/>
              <a:t> how to ____</a:t>
            </a:r>
            <a:endParaRPr lang="en-US" sz="3600" b="1" dirty="0"/>
          </a:p>
          <a:p>
            <a:r>
              <a:rPr lang="en-US" sz="3600" dirty="0"/>
              <a:t>Today, </a:t>
            </a:r>
            <a:r>
              <a:rPr lang="en-US" sz="3600" dirty="0">
                <a:solidFill>
                  <a:srgbClr val="FF0000"/>
                </a:solidFill>
              </a:rPr>
              <a:t>we’re going to learn </a:t>
            </a:r>
            <a:r>
              <a:rPr lang="en-US" sz="3600" dirty="0"/>
              <a:t>how to ____</a:t>
            </a:r>
            <a:endParaRPr lang="en-US" sz="3600" b="1" dirty="0"/>
          </a:p>
          <a:p>
            <a:r>
              <a:rPr lang="en-US" sz="3600" dirty="0">
                <a:solidFill>
                  <a:srgbClr val="FF0000"/>
                </a:solidFill>
              </a:rPr>
              <a:t>Let me show you </a:t>
            </a:r>
            <a:r>
              <a:rPr lang="en-US" sz="3600" dirty="0"/>
              <a:t>how to ____.</a:t>
            </a:r>
            <a:endParaRPr lang="en-US" sz="3600" b="1" dirty="0"/>
          </a:p>
          <a:p>
            <a:pPr marL="0" indent="0">
              <a:buNone/>
            </a:pPr>
            <a:endParaRPr lang="en-US" sz="3600" dirty="0"/>
          </a:p>
        </p:txBody>
      </p:sp>
      <p:pic>
        <p:nvPicPr>
          <p:cNvPr id="2" name="Picture 1"/>
          <p:cNvPicPr>
            <a:picLocks noChangeAspect="1"/>
          </p:cNvPicPr>
          <p:nvPr/>
        </p:nvPicPr>
        <p:blipFill>
          <a:blip r:embed="rId2"/>
          <a:stretch>
            <a:fillRect/>
          </a:stretch>
        </p:blipFill>
        <p:spPr>
          <a:xfrm>
            <a:off x="1217791" y="4198486"/>
            <a:ext cx="2466975" cy="1847850"/>
          </a:xfrm>
          <a:prstGeom prst="rect">
            <a:avLst/>
          </a:prstGeom>
        </p:spPr>
      </p:pic>
    </p:spTree>
    <p:extLst>
      <p:ext uri="{BB962C8B-B14F-4D97-AF65-F5344CB8AC3E}">
        <p14:creationId xmlns:p14="http://schemas.microsoft.com/office/powerpoint/2010/main" val="1883616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3584510" cy="1325563"/>
          </a:xfrm>
        </p:spPr>
        <p:txBody>
          <a:bodyPr/>
          <a:lstStyle/>
          <a:p>
            <a:r>
              <a:rPr lang="en-US" b="1" dirty="0"/>
              <a:t>Clear Steps</a:t>
            </a:r>
          </a:p>
        </p:txBody>
      </p:sp>
      <p:sp>
        <p:nvSpPr>
          <p:cNvPr id="6" name="Content Placeholder 5"/>
          <p:cNvSpPr>
            <a:spLocks noGrp="1"/>
          </p:cNvSpPr>
          <p:nvPr>
            <p:ph sz="half" idx="1"/>
          </p:nvPr>
        </p:nvSpPr>
        <p:spPr>
          <a:xfrm>
            <a:off x="838200" y="1825625"/>
            <a:ext cx="3584510" cy="4351338"/>
          </a:xfrm>
        </p:spPr>
        <p:txBody>
          <a:bodyPr>
            <a:normAutofit/>
          </a:bodyPr>
          <a:lstStyle/>
          <a:p>
            <a:r>
              <a:rPr lang="en-US" dirty="0"/>
              <a:t>When explaining a process, be sure the </a:t>
            </a:r>
            <a:r>
              <a:rPr lang="en-US" dirty="0">
                <a:solidFill>
                  <a:srgbClr val="FF0000"/>
                </a:solidFill>
              </a:rPr>
              <a:t>steps are organized systematically </a:t>
            </a:r>
            <a:r>
              <a:rPr lang="en-US" dirty="0"/>
              <a:t>to make it easy to follow. To do this we can say:</a:t>
            </a:r>
            <a:endParaRPr lang="en-US" b="1" dirty="0"/>
          </a:p>
          <a:p>
            <a:endParaRPr lang="en-US" dirty="0"/>
          </a:p>
        </p:txBody>
      </p:sp>
      <p:sp>
        <p:nvSpPr>
          <p:cNvPr id="7" name="Content Placeholder 6"/>
          <p:cNvSpPr>
            <a:spLocks noGrp="1"/>
          </p:cNvSpPr>
          <p:nvPr>
            <p:ph sz="half" idx="2"/>
          </p:nvPr>
        </p:nvSpPr>
        <p:spPr>
          <a:xfrm>
            <a:off x="4778062" y="489397"/>
            <a:ext cx="6890197" cy="6078828"/>
          </a:xfrm>
          <a:ln>
            <a:solidFill>
              <a:schemeClr val="accent1"/>
            </a:solidFill>
          </a:ln>
        </p:spPr>
        <p:txBody>
          <a:bodyPr>
            <a:normAutofit/>
          </a:bodyPr>
          <a:lstStyle/>
          <a:p>
            <a:r>
              <a:rPr lang="en-US" sz="3200" dirty="0"/>
              <a:t>First, _______</a:t>
            </a:r>
            <a:endParaRPr lang="en-US" sz="3200" b="1" dirty="0"/>
          </a:p>
          <a:p>
            <a:r>
              <a:rPr lang="en-US" sz="3200" dirty="0"/>
              <a:t>Then, ______</a:t>
            </a:r>
            <a:endParaRPr lang="en-US" sz="3200" b="1" dirty="0"/>
          </a:p>
          <a:p>
            <a:r>
              <a:rPr lang="en-US" sz="3200" dirty="0"/>
              <a:t>Next, ______</a:t>
            </a:r>
            <a:endParaRPr lang="en-US" sz="3200" b="1" dirty="0"/>
          </a:p>
          <a:p>
            <a:r>
              <a:rPr lang="en-US" sz="3200" dirty="0"/>
              <a:t>After that _____</a:t>
            </a:r>
            <a:endParaRPr lang="en-US" sz="3200" b="1" dirty="0"/>
          </a:p>
          <a:p>
            <a:r>
              <a:rPr lang="en-US" sz="3200" dirty="0"/>
              <a:t>Also _____</a:t>
            </a:r>
            <a:endParaRPr lang="en-US" sz="3200" b="1" dirty="0"/>
          </a:p>
          <a:p>
            <a:r>
              <a:rPr lang="en-US" sz="3200" dirty="0"/>
              <a:t>Once you finish _____</a:t>
            </a:r>
            <a:endParaRPr lang="en-US" sz="3200" b="1" dirty="0"/>
          </a:p>
          <a:p>
            <a:r>
              <a:rPr lang="en-US" sz="3200" dirty="0"/>
              <a:t>Finally, _____</a:t>
            </a:r>
            <a:endParaRPr lang="en-US" sz="3200" b="1" dirty="0"/>
          </a:p>
          <a:p>
            <a:pPr marL="0" indent="0">
              <a:buNone/>
            </a:pPr>
            <a:endParaRPr lang="en-US" sz="3200" dirty="0" smtClean="0"/>
          </a:p>
          <a:p>
            <a:pPr marL="0" indent="0">
              <a:buNone/>
            </a:pPr>
            <a:r>
              <a:rPr lang="en-US" sz="3200" dirty="0" smtClean="0"/>
              <a:t>Don’t forget to…</a:t>
            </a:r>
          </a:p>
          <a:p>
            <a:pPr marL="0" indent="0">
              <a:buNone/>
            </a:pPr>
            <a:r>
              <a:rPr lang="en-US" sz="3200" dirty="0" smtClean="0"/>
              <a:t>Remember to…</a:t>
            </a:r>
            <a:endParaRPr lang="en-US" sz="3200" dirty="0"/>
          </a:p>
        </p:txBody>
      </p:sp>
      <p:pic>
        <p:nvPicPr>
          <p:cNvPr id="2" name="Picture 1"/>
          <p:cNvPicPr>
            <a:picLocks noChangeAspect="1"/>
          </p:cNvPicPr>
          <p:nvPr/>
        </p:nvPicPr>
        <p:blipFill>
          <a:blip r:embed="rId2"/>
          <a:stretch>
            <a:fillRect/>
          </a:stretch>
        </p:blipFill>
        <p:spPr>
          <a:xfrm>
            <a:off x="1167349" y="4682476"/>
            <a:ext cx="2619375" cy="1743075"/>
          </a:xfrm>
          <a:prstGeom prst="rect">
            <a:avLst/>
          </a:prstGeom>
        </p:spPr>
      </p:pic>
    </p:spTree>
    <p:extLst>
      <p:ext uri="{BB962C8B-B14F-4D97-AF65-F5344CB8AC3E}">
        <p14:creationId xmlns:p14="http://schemas.microsoft.com/office/powerpoint/2010/main" val="2890546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Guiding or showing the steps</a:t>
            </a:r>
          </a:p>
        </p:txBody>
      </p:sp>
      <p:sp>
        <p:nvSpPr>
          <p:cNvPr id="6" name="Content Placeholder 5"/>
          <p:cNvSpPr>
            <a:spLocks noGrp="1"/>
          </p:cNvSpPr>
          <p:nvPr>
            <p:ph sz="half" idx="1"/>
          </p:nvPr>
        </p:nvSpPr>
        <p:spPr>
          <a:xfrm>
            <a:off x="838200" y="1825625"/>
            <a:ext cx="3584510" cy="4351338"/>
          </a:xfrm>
        </p:spPr>
        <p:txBody>
          <a:bodyPr>
            <a:normAutofit/>
          </a:bodyPr>
          <a:lstStyle/>
          <a:p>
            <a:r>
              <a:rPr lang="en-US" dirty="0">
                <a:solidFill>
                  <a:srgbClr val="FF0000"/>
                </a:solidFill>
              </a:rPr>
              <a:t>Guide</a:t>
            </a:r>
            <a:r>
              <a:rPr lang="en-US" dirty="0"/>
              <a:t> the patient how </a:t>
            </a:r>
            <a:r>
              <a:rPr lang="en-US" dirty="0">
                <a:solidFill>
                  <a:srgbClr val="FF0000"/>
                </a:solidFill>
              </a:rPr>
              <a:t>to do each step</a:t>
            </a:r>
            <a:r>
              <a:rPr lang="en-US" dirty="0"/>
              <a:t>. To do this, we can say:</a:t>
            </a:r>
            <a:endParaRPr lang="en-US" b="1" dirty="0"/>
          </a:p>
          <a:p>
            <a:pPr marL="0" indent="0">
              <a:buNone/>
            </a:pPr>
            <a:endParaRPr lang="en-US" dirty="0"/>
          </a:p>
        </p:txBody>
      </p:sp>
      <p:sp>
        <p:nvSpPr>
          <p:cNvPr id="7" name="Content Placeholder 6"/>
          <p:cNvSpPr>
            <a:spLocks noGrp="1"/>
          </p:cNvSpPr>
          <p:nvPr>
            <p:ph sz="half" idx="2"/>
          </p:nvPr>
        </p:nvSpPr>
        <p:spPr>
          <a:xfrm>
            <a:off x="4814597" y="1828802"/>
            <a:ext cx="6539204" cy="4217534"/>
          </a:xfrm>
          <a:ln>
            <a:solidFill>
              <a:schemeClr val="accent1"/>
            </a:solidFill>
          </a:ln>
        </p:spPr>
        <p:txBody>
          <a:bodyPr>
            <a:normAutofit/>
          </a:bodyPr>
          <a:lstStyle/>
          <a:p>
            <a:r>
              <a:rPr lang="en-US" sz="3600" dirty="0"/>
              <a:t>This is how to do it.</a:t>
            </a:r>
            <a:endParaRPr lang="en-US" sz="3600" b="1" dirty="0"/>
          </a:p>
          <a:p>
            <a:r>
              <a:rPr lang="en-US" sz="3600" dirty="0"/>
              <a:t>(It’s) like this.</a:t>
            </a:r>
            <a:endParaRPr lang="en-US" sz="3600" b="1" dirty="0"/>
          </a:p>
        </p:txBody>
      </p:sp>
      <p:pic>
        <p:nvPicPr>
          <p:cNvPr id="2" name="Picture 1"/>
          <p:cNvPicPr>
            <a:picLocks noChangeAspect="1"/>
          </p:cNvPicPr>
          <p:nvPr/>
        </p:nvPicPr>
        <p:blipFill>
          <a:blip r:embed="rId2"/>
          <a:stretch>
            <a:fillRect/>
          </a:stretch>
        </p:blipFill>
        <p:spPr>
          <a:xfrm>
            <a:off x="1250927" y="3542294"/>
            <a:ext cx="2143125" cy="2143125"/>
          </a:xfrm>
          <a:prstGeom prst="rect">
            <a:avLst/>
          </a:prstGeom>
        </p:spPr>
      </p:pic>
    </p:spTree>
    <p:extLst>
      <p:ext uri="{BB962C8B-B14F-4D97-AF65-F5344CB8AC3E}">
        <p14:creationId xmlns:p14="http://schemas.microsoft.com/office/powerpoint/2010/main" val="4008631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1804</Words>
  <Application>Microsoft Office PowerPoint</Application>
  <PresentationFormat>Widescreen</PresentationFormat>
  <Paragraphs>221</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Arial Narrow</vt:lpstr>
      <vt:lpstr>Calibri</vt:lpstr>
      <vt:lpstr>Calibri Light</vt:lpstr>
      <vt:lpstr>Times New Roman</vt:lpstr>
      <vt:lpstr>Office Theme</vt:lpstr>
      <vt:lpstr>WOUND CARE:  EXPLAINING HOW TO DO SOMETHING</vt:lpstr>
      <vt:lpstr>Learning Objectives</vt:lpstr>
      <vt:lpstr>Ice Breaking</vt:lpstr>
      <vt:lpstr>Rearrange the following steps</vt:lpstr>
      <vt:lpstr>Rearrange the following steps (Key)</vt:lpstr>
      <vt:lpstr>USEFUL LANGUAGE EXPRESSIONS</vt:lpstr>
      <vt:lpstr>Purpose of instructions</vt:lpstr>
      <vt:lpstr>Clear Steps</vt:lpstr>
      <vt:lpstr>Guiding or showing the steps</vt:lpstr>
      <vt:lpstr>Checking understanding</vt:lpstr>
      <vt:lpstr>Giving a chance to the other person to try</vt:lpstr>
      <vt:lpstr> Giving appreciation</vt:lpstr>
      <vt:lpstr>Giving feedback for improvement</vt:lpstr>
      <vt:lpstr>Model Dialog</vt:lpstr>
      <vt:lpstr>PowerPoint Presentation</vt:lpstr>
      <vt:lpstr>PowerPoint Presentation</vt:lpstr>
      <vt:lpstr>PowerPoint Presentation</vt:lpstr>
      <vt:lpstr>PowerPoint Presentation</vt:lpstr>
      <vt:lpstr>PowerPoint Presentation</vt:lpstr>
      <vt:lpstr>Activity 2: Dialog Comprehension</vt:lpstr>
      <vt:lpstr>Practice</vt:lpstr>
      <vt:lpstr>Activity 3: Reading the dialog in pairs</vt:lpstr>
      <vt:lpstr>Activity 4: Matching</vt:lpstr>
      <vt:lpstr>Activity 5: Explaining a process</vt:lpstr>
      <vt:lpstr>Activity 6: On your own</vt:lpstr>
      <vt:lpstr>Activity 7: What did I learn?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WOUND CARE:  EXPLAINING HOW TO DO SOMETHING</dc:title>
  <dc:creator>Sandra Sembel</dc:creator>
  <cp:lastModifiedBy>Sandra Sembel</cp:lastModifiedBy>
  <cp:revision>13</cp:revision>
  <dcterms:created xsi:type="dcterms:W3CDTF">2017-05-29T00:14:30Z</dcterms:created>
  <dcterms:modified xsi:type="dcterms:W3CDTF">2017-09-11T01:07:35Z</dcterms:modified>
</cp:coreProperties>
</file>