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2" r:id="rId2"/>
    <p:sldId id="293" r:id="rId3"/>
    <p:sldId id="256" r:id="rId4"/>
    <p:sldId id="269" r:id="rId5"/>
    <p:sldId id="258" r:id="rId6"/>
    <p:sldId id="259" r:id="rId7"/>
    <p:sldId id="260" r:id="rId8"/>
    <p:sldId id="261" r:id="rId9"/>
    <p:sldId id="264" r:id="rId10"/>
    <p:sldId id="262" r:id="rId11"/>
    <p:sldId id="265" r:id="rId12"/>
    <p:sldId id="263" r:id="rId13"/>
    <p:sldId id="266" r:id="rId14"/>
    <p:sldId id="267" r:id="rId15"/>
    <p:sldId id="272" r:id="rId16"/>
    <p:sldId id="257" r:id="rId17"/>
    <p:sldId id="270" r:id="rId18"/>
    <p:sldId id="268" r:id="rId19"/>
    <p:sldId id="271" r:id="rId20"/>
    <p:sldId id="273" r:id="rId21"/>
    <p:sldId id="274" r:id="rId22"/>
    <p:sldId id="275" r:id="rId23"/>
    <p:sldId id="276" r:id="rId24"/>
    <p:sldId id="294" r:id="rId25"/>
    <p:sldId id="295" r:id="rId26"/>
    <p:sldId id="277" r:id="rId27"/>
    <p:sldId id="278" r:id="rId28"/>
    <p:sldId id="279" r:id="rId29"/>
    <p:sldId id="280" r:id="rId30"/>
    <p:sldId id="291" r:id="rId31"/>
    <p:sldId id="286" r:id="rId32"/>
    <p:sldId id="287" r:id="rId33"/>
    <p:sldId id="284" r:id="rId34"/>
    <p:sldId id="285" r:id="rId35"/>
    <p:sldId id="296" r:id="rId36"/>
    <p:sldId id="288" r:id="rId37"/>
    <p:sldId id="289" r:id="rId38"/>
    <p:sldId id="290" r:id="rId3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BEA96-ECC2-4CB5-B90A-585BBC2EA17F}" type="datetimeFigureOut">
              <a:rPr lang="en-US"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611E-D070-423F-8E80-1413451A1F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611E-D070-423F-8E80-1413451A1F98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4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8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6FE2A-DE4C-43BF-88D6-59368234623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B616-CCA3-4336-AAAF-88A3A5D7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962546/table/T5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4peIFulusSk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256" y="291725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Opening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3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3. Why do </a:t>
            </a:r>
            <a:r>
              <a:rPr lang="en-US" err="1"/>
              <a:t>carers</a:t>
            </a:r>
            <a:r>
              <a:rPr lang="en-US"/>
              <a:t> or nurses in a nursing home or hospital use a </a:t>
            </a:r>
            <a:r>
              <a:rPr lang="en-US" b="1"/>
              <a:t>badge</a:t>
            </a:r>
            <a:r>
              <a:rPr lang="en-US"/>
              <a:t>?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(A) To help patients remember the nurse’s or </a:t>
            </a:r>
            <a:r>
              <a:rPr lang="en-US" err="1">
                <a:solidFill>
                  <a:srgbClr val="FF0000"/>
                </a:solidFill>
              </a:rPr>
              <a:t>carer’s</a:t>
            </a:r>
            <a:r>
              <a:rPr lang="en-US">
                <a:solidFill>
                  <a:srgbClr val="FF0000"/>
                </a:solidFill>
              </a:rPr>
              <a:t> name</a:t>
            </a:r>
          </a:p>
          <a:p>
            <a:pPr marL="0" indent="0">
              <a:buNone/>
            </a:pPr>
            <a:r>
              <a:rPr lang="en-US"/>
              <a:t>(B) To help the nurse or </a:t>
            </a:r>
            <a:r>
              <a:rPr lang="en-US" err="1"/>
              <a:t>carer</a:t>
            </a:r>
            <a:r>
              <a:rPr lang="en-US"/>
              <a:t> remember their own names</a:t>
            </a:r>
          </a:p>
          <a:p>
            <a:pPr marL="0" indent="0">
              <a:buNone/>
            </a:pPr>
            <a:r>
              <a:rPr lang="en-US"/>
              <a:t>(C) To make them feel more confident wearing the badge</a:t>
            </a:r>
          </a:p>
        </p:txBody>
      </p:sp>
    </p:spTree>
    <p:extLst>
      <p:ext uri="{BB962C8B-B14F-4D97-AF65-F5344CB8AC3E}">
        <p14:creationId xmlns:p14="http://schemas.microsoft.com/office/powerpoint/2010/main" val="203455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4. Which expression do we use to ask the patient’s health?</a:t>
            </a:r>
          </a:p>
          <a:p>
            <a:pPr marL="0" indent="0">
              <a:buNone/>
            </a:pPr>
            <a:endParaRPr lang="en-US"/>
          </a:p>
          <a:p>
            <a:pPr marL="514350" lvl="0" indent="-514350">
              <a:buAutoNum type="alphaUcParenBoth"/>
            </a:pPr>
            <a:r>
              <a:rPr lang="en-US"/>
              <a:t>How are you?</a:t>
            </a:r>
          </a:p>
          <a:p>
            <a:pPr marL="514350" lvl="0" indent="-514350">
              <a:buAutoNum type="alphaUcParenBoth"/>
            </a:pPr>
            <a:r>
              <a:rPr lang="en-US"/>
              <a:t>How are you feeling today?</a:t>
            </a:r>
          </a:p>
          <a:p>
            <a:pPr marL="514350" lvl="0" indent="-514350">
              <a:buAutoNum type="alphaUcParenBoth"/>
            </a:pPr>
            <a:r>
              <a:rPr lang="en-US"/>
              <a:t>How do you do?</a:t>
            </a:r>
          </a:p>
        </p:txBody>
      </p:sp>
    </p:spTree>
    <p:extLst>
      <p:ext uri="{BB962C8B-B14F-4D97-AF65-F5344CB8AC3E}">
        <p14:creationId xmlns:p14="http://schemas.microsoft.com/office/powerpoint/2010/main" val="217875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4. Which expression do we use to ask the patient’s health?</a:t>
            </a:r>
          </a:p>
          <a:p>
            <a:pPr marL="0" indent="0">
              <a:buNone/>
            </a:pPr>
            <a:endParaRPr lang="en-US"/>
          </a:p>
          <a:p>
            <a:pPr marL="514350" lvl="0" indent="-514350">
              <a:buAutoNum type="alphaUcParenBoth"/>
            </a:pPr>
            <a:r>
              <a:rPr lang="en-US"/>
              <a:t>How are you?</a:t>
            </a:r>
          </a:p>
          <a:p>
            <a:pPr marL="514350" lvl="0" indent="-514350">
              <a:buAutoNum type="alphaUcParenBoth"/>
            </a:pPr>
            <a:r>
              <a:rPr lang="en-US">
                <a:solidFill>
                  <a:srgbClr val="FF0000"/>
                </a:solidFill>
              </a:rPr>
              <a:t>How are you feeling today?</a:t>
            </a:r>
          </a:p>
          <a:p>
            <a:pPr marL="514350" lvl="0" indent="-514350">
              <a:buAutoNum type="alphaUcParenBoth"/>
            </a:pPr>
            <a:r>
              <a:rPr lang="en-US"/>
              <a:t>How do you do?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1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5. Is it okay to use a term of endearment (e.g. dear, sweetie, sweetheart) to address a patient?</a:t>
            </a:r>
          </a:p>
          <a:p>
            <a:pPr marL="0" indent="0">
              <a:buNone/>
            </a:pPr>
            <a:endParaRPr lang="en-US"/>
          </a:p>
          <a:p>
            <a:pPr marL="514350" lvl="0" indent="-514350">
              <a:buAutoNum type="alphaUcParenBoth"/>
            </a:pPr>
            <a:r>
              <a:rPr lang="en-US"/>
              <a:t>Some elderly don’t like </a:t>
            </a:r>
            <a:r>
              <a:rPr lang="en-US" err="1"/>
              <a:t>carers</a:t>
            </a:r>
            <a:r>
              <a:rPr lang="en-US"/>
              <a:t> or nurses to use it.</a:t>
            </a:r>
          </a:p>
          <a:p>
            <a:pPr marL="514350" lvl="0" indent="-514350">
              <a:buAutoNum type="alphaUcParenBoth"/>
            </a:pPr>
            <a:r>
              <a:rPr lang="en-US"/>
              <a:t>Some elderly don’t know what it is.</a:t>
            </a:r>
          </a:p>
          <a:p>
            <a:pPr marL="514350" lvl="0" indent="-514350">
              <a:buAutoNum type="alphaUcParenBoth"/>
            </a:pPr>
            <a:r>
              <a:rPr lang="en-US"/>
              <a:t>Some elderly don’t care what it is.</a:t>
            </a:r>
          </a:p>
        </p:txBody>
      </p:sp>
    </p:spTree>
    <p:extLst>
      <p:ext uri="{BB962C8B-B14F-4D97-AF65-F5344CB8AC3E}">
        <p14:creationId xmlns:p14="http://schemas.microsoft.com/office/powerpoint/2010/main" val="246439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5. Is it okay to use a term of endearment (e.g. dear, sweetie, sweetheart) to address a patient?</a:t>
            </a:r>
          </a:p>
          <a:p>
            <a:pPr marL="0" indent="0">
              <a:buNone/>
            </a:pPr>
            <a:endParaRPr lang="en-US"/>
          </a:p>
          <a:p>
            <a:pPr marL="514350" lvl="0" indent="-514350">
              <a:buAutoNum type="alphaUcParenBoth"/>
            </a:pPr>
            <a:r>
              <a:rPr lang="en-US">
                <a:solidFill>
                  <a:srgbClr val="FF0000"/>
                </a:solidFill>
              </a:rPr>
              <a:t>Some elderly don’t like </a:t>
            </a:r>
            <a:r>
              <a:rPr lang="en-US" err="1">
                <a:solidFill>
                  <a:srgbClr val="FF0000"/>
                </a:solidFill>
              </a:rPr>
              <a:t>carers</a:t>
            </a:r>
            <a:r>
              <a:rPr lang="en-US">
                <a:solidFill>
                  <a:srgbClr val="FF0000"/>
                </a:solidFill>
              </a:rPr>
              <a:t> or nurses to use it.</a:t>
            </a:r>
          </a:p>
          <a:p>
            <a:pPr marL="514350" lvl="0" indent="-514350">
              <a:buAutoNum type="alphaUcParenBoth"/>
            </a:pPr>
            <a:r>
              <a:rPr lang="en-US"/>
              <a:t>Some elderly don’t know what it is.</a:t>
            </a:r>
          </a:p>
          <a:p>
            <a:pPr marL="514350" lvl="0" indent="-514350">
              <a:buAutoNum type="alphaUcParenBoth"/>
            </a:pPr>
            <a:r>
              <a:rPr lang="en-US"/>
              <a:t>Some elderly don’t care what it is.</a:t>
            </a:r>
          </a:p>
        </p:txBody>
      </p:sp>
    </p:spTree>
    <p:extLst>
      <p:ext uri="{BB962C8B-B14F-4D97-AF65-F5344CB8AC3E}">
        <p14:creationId xmlns:p14="http://schemas.microsoft.com/office/powerpoint/2010/main" val="400546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 BREAKING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46" y="33520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3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a friend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189483"/>
              </p:ext>
            </p:extLst>
          </p:nvPr>
        </p:nvGraphicFramePr>
        <p:xfrm>
          <a:off x="838200" y="1836945"/>
          <a:ext cx="9980581" cy="4376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1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3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5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053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Questions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You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Your friend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47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>
                          <a:effectLst/>
                        </a:rPr>
                        <a:t>Where do you come from?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12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>
                          <a:effectLst/>
                        </a:rPr>
                        <a:t>2. What is Favorite nursing subject?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8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>
                          <a:effectLst/>
                        </a:rPr>
                        <a:t>3. What is favorite non-nursing subject?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05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178" y="811212"/>
            <a:ext cx="6853271" cy="3751263"/>
          </a:xfrm>
        </p:spPr>
        <p:txBody>
          <a:bodyPr/>
          <a:lstStyle/>
          <a:p>
            <a:r>
              <a:rPr lang="en-US"/>
              <a:t>Model Dialog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43" y="256219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4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30689"/>
              </p:ext>
            </p:extLst>
          </p:nvPr>
        </p:nvGraphicFramePr>
        <p:xfrm>
          <a:off x="77825" y="155641"/>
          <a:ext cx="12036357" cy="6822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1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3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Nurse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</a:rPr>
                        <a:t>Good morning, Mrs. Wilma Blaine. I am Nurse </a:t>
                      </a:r>
                      <a:r>
                        <a:rPr lang="en-US" sz="2200" b="0" err="1">
                          <a:solidFill>
                            <a:srgbClr val="000000"/>
                          </a:solidFill>
                          <a:effectLst/>
                        </a:rPr>
                        <a:t>Shally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</a:rPr>
                        <a:t> Brown but you can just call me </a:t>
                      </a:r>
                      <a:r>
                        <a:rPr lang="en-US" sz="2200" b="0" err="1">
                          <a:solidFill>
                            <a:srgbClr val="000000"/>
                          </a:solidFill>
                          <a:effectLst/>
                        </a:rPr>
                        <a:t>Shally</a:t>
                      </a:r>
                      <a:r>
                        <a:rPr lang="en-US" sz="2200" b="0">
                          <a:solidFill>
                            <a:srgbClr val="000000"/>
                          </a:solidFill>
                          <a:effectLst/>
                        </a:rPr>
                        <a:t>. I’ll be looking after you this morning.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Patient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Oh, hello </a:t>
                      </a:r>
                      <a:r>
                        <a:rPr lang="en-US" sz="2200" err="1">
                          <a:solidFill>
                            <a:srgbClr val="000000"/>
                          </a:solidFill>
                          <a:effectLst/>
                        </a:rPr>
                        <a:t>Shally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.  Just call me Wilma, please.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Nurse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Okay, Wilma. How are you feeling today, Ma’am?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Patient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Not so good, actually. I couldn’t sleep well last night because my back is really aching.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</a:rPr>
                        <a:t>Nurse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I see. 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</a:rPr>
                        <a:t>Your back is aching? Which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part?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</a:rPr>
                        <a:t>This part of my back.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</a:rPr>
                        <a:t>Okay. Let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me do an observation on you now. Would that be alright?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Patient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Sure, go ahead.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Nurse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All right. After the observation I’ll see if I can do anything about your back pain.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(after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doing the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observation)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Nurse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There you go, Wilma. Are you feeling much better, now?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Patient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Much better, thank you,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</a:rPr>
                        <a:t>Shally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Nurse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Good. I’ll report this to the doctor too.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Patient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Thank you.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04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Nurse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Well, nice talking to you today, Wilma. I need to go now to see other patients.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If you need me, just press this bell and I will come as quickly as I can.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6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Patient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Okay. Thanks.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2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838" y="1573956"/>
            <a:ext cx="11439728" cy="523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day is it? (Morning, afternoon, evening). How do you greet people in the morning? Afternoon? Evening?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is the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nurse?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she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is the name of the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does she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seems to be the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patient?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will the nurse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the problem?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do about a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pain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Both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What should the patient do if she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the nurse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Both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will Nurse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Shally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5838" y="248393"/>
            <a:ext cx="10515600" cy="1325563"/>
          </a:xfrm>
        </p:spPr>
        <p:txBody>
          <a:bodyPr/>
          <a:lstStyle/>
          <a:p>
            <a:r>
              <a:rPr lang="en-US"/>
              <a:t>Answer the questions about the dialog</a:t>
            </a:r>
          </a:p>
        </p:txBody>
      </p:sp>
    </p:spTree>
    <p:extLst>
      <p:ext uri="{BB962C8B-B14F-4D97-AF65-F5344CB8AC3E}">
        <p14:creationId xmlns:p14="http://schemas.microsoft.com/office/powerpoint/2010/main" val="357114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25760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Daily Bread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Expressions: Introducing ourselves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880" y="2429301"/>
            <a:ext cx="3480219" cy="19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7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Introducing ourselves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0679349" cy="309532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/>
              <a:t>What should a nurse do when she or he introduces herself/himself to a patient for the first time? </a:t>
            </a:r>
            <a:br>
              <a:rPr lang="en-US"/>
            </a:br>
            <a:endParaRPr lang="en-US"/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Greet the patient (Good morning)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Say the profession (Nurse)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Say the complete name (</a:t>
            </a:r>
            <a:r>
              <a:rPr lang="en-US" err="1"/>
              <a:t>Shally</a:t>
            </a:r>
            <a:r>
              <a:rPr lang="en-US"/>
              <a:t> Brown)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Say the preferred name (</a:t>
            </a:r>
            <a:r>
              <a:rPr lang="en-US" err="1"/>
              <a:t>Shally</a:t>
            </a:r>
            <a:r>
              <a:rPr lang="en-US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Say the purpose of her visiting the patient (I’ll be looking after you this afternoon)</a:t>
            </a:r>
          </a:p>
          <a:p>
            <a:endParaRPr lang="en-US"/>
          </a:p>
        </p:txBody>
      </p:sp>
      <p:sp>
        <p:nvSpPr>
          <p:cNvPr id="6" name="Rectangle 5"/>
          <p:cNvSpPr/>
          <p:nvPr>
            <p:extLst>
              <p:ext uri="{D42A27DB-BD31-4B8C-83A1-F6EECF244321}">
                <p14:modId xmlns:p14="http://schemas.microsoft.com/office/powerpoint/2010/main" val="2506103456"/>
              </p:ext>
            </p:extLst>
          </p:nvPr>
        </p:nvSpPr>
        <p:spPr>
          <a:xfrm>
            <a:off x="838199" y="5114250"/>
            <a:ext cx="10679349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t">
            <a:spAutoFit/>
          </a:bodyPr>
          <a:lstStyle/>
          <a:p>
            <a:r>
              <a:rPr lang="en-US" sz="3200" i="1"/>
              <a:t>Good morning, Mrs. Wilma Blaine. I am Nurse </a:t>
            </a:r>
            <a:r>
              <a:rPr lang="en-US" sz="3200" i="1" err="1"/>
              <a:t>Shally</a:t>
            </a:r>
            <a:r>
              <a:rPr lang="en-US" sz="3200" i="1"/>
              <a:t> Brown but you can just call me </a:t>
            </a:r>
            <a:r>
              <a:rPr lang="en-US" sz="3200" i="1" err="1"/>
              <a:t>Shally</a:t>
            </a:r>
            <a:r>
              <a:rPr lang="en-US" sz="3200" i="1"/>
              <a:t>. I’ll be looking after you this morning.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3221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ourselves: Try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37983"/>
            <a:ext cx="6340522" cy="42389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Now, please try it with the person sitting next to you!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Greet the patient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Say the profession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Say the complete name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Say the preferred name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Say the purpose of her visiting the patient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231" y="1027906"/>
            <a:ext cx="3533363" cy="2357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31" y="3701909"/>
            <a:ext cx="3455569" cy="23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0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136"/>
            <a:ext cx="6913728" cy="54008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What does the nurse say to ask how the patient is feeling? </a:t>
            </a:r>
          </a:p>
          <a:p>
            <a:pPr marL="0" lvl="0" indent="0">
              <a:buNone/>
            </a:pPr>
            <a:r>
              <a:rPr lang="en-US" i="1" dirty="0"/>
              <a:t>    (How are you feeling today, ma’am?)</a:t>
            </a:r>
          </a:p>
          <a:p>
            <a:endParaRPr lang="en-US" dirty="0"/>
          </a:p>
          <a:p>
            <a:pPr lvl="0"/>
            <a:r>
              <a:rPr lang="en-US" dirty="0"/>
              <a:t>What does the nurse say to respond to the pain the patient is feeling?</a:t>
            </a:r>
          </a:p>
          <a:p>
            <a:pPr marL="0" lvl="0" indent="0">
              <a:buNone/>
            </a:pPr>
            <a:r>
              <a:rPr lang="en-US" i="1" dirty="0"/>
              <a:t>   I see. </a:t>
            </a:r>
            <a:r>
              <a:rPr lang="en-US" i="1" dirty="0" smtClean="0"/>
              <a:t>You back is aching? Which part?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What does the nurse do after the patient describes the pain? </a:t>
            </a:r>
          </a:p>
          <a:p>
            <a:pPr marL="0" lvl="0" indent="0">
              <a:buNone/>
            </a:pPr>
            <a:r>
              <a:rPr lang="en-US" dirty="0"/>
              <a:t>   Do an observation and offer to help ease the back pain.</a:t>
            </a:r>
          </a:p>
          <a:p>
            <a:pPr marL="0" lvl="0" indent="0">
              <a:buNone/>
            </a:pPr>
            <a:r>
              <a:rPr lang="en-US" i="1" dirty="0"/>
              <a:t>   I will do an observation on your back. Then, I’ll discuss this with the doctor.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772" y="1279714"/>
            <a:ext cx="3715367" cy="37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06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empathically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74175"/>
              </p:ext>
            </p:extLst>
          </p:nvPr>
        </p:nvGraphicFramePr>
        <p:xfrm>
          <a:off x="838200" y="1825625"/>
          <a:ext cx="1047579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909"/>
                <a:gridCol w="2161780"/>
                <a:gridCol w="7531105"/>
              </a:tblGrid>
              <a:tr h="4546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Language Expressions</a:t>
                      </a:r>
                      <a:endParaRPr lang="en-US" sz="2800" dirty="0"/>
                    </a:p>
                  </a:txBody>
                  <a:tcPr/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Acknowledge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see./I understand</a:t>
                      </a:r>
                      <a:r>
                        <a:rPr lang="en-US" sz="2800" baseline="0" dirty="0" smtClean="0"/>
                        <a:t> how you feel.</a:t>
                      </a:r>
                      <a:endParaRPr lang="en-US" sz="2800" dirty="0"/>
                    </a:p>
                  </a:txBody>
                  <a:tcPr/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Validate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Your</a:t>
                      </a:r>
                      <a:r>
                        <a:rPr lang="en-US" sz="2800" baseline="0" dirty="0" smtClean="0"/>
                        <a:t> ____ is aching? Which part?</a:t>
                      </a:r>
                      <a:endParaRPr lang="en-US" sz="2800" dirty="0"/>
                    </a:p>
                  </a:txBody>
                  <a:tcPr/>
                </a:tc>
              </a:tr>
              <a:tr h="4546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Normalize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will do an observation on you.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r>
                        <a:rPr lang="en-US" sz="2800" baseline="0" dirty="0" smtClean="0"/>
                        <a:t>Is that okay with you?</a:t>
                      </a:r>
                      <a:endParaRPr lang="en-US" sz="2800" dirty="0"/>
                    </a:p>
                  </a:txBody>
                  <a:tcPr/>
                </a:tc>
              </a:tr>
              <a:tr h="8184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Encourage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Don’t worry, ma’am. </a:t>
                      </a:r>
                    </a:p>
                    <a:p>
                      <a:r>
                        <a:rPr lang="en-US" sz="2800" dirty="0" smtClean="0"/>
                        <a:t>I will report the result to the doctor soon.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773003"/>
            <a:ext cx="1041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Standardized Patient’s Assessment of empathic Skills </a:t>
            </a:r>
            <a:r>
              <a:rPr lang="en-US" dirty="0">
                <a:hlinkClick r:id="rId2"/>
              </a:rPr>
              <a:t>https://www.ncbi.nlm.nih.gov/pmc/articles/PMC4962546/table/T5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843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92572"/>
            <a:ext cx="45936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Communication Skills Training for Internal Medicine Trainees and Nurse Practitioners</a:t>
            </a:r>
          </a:p>
          <a:p>
            <a:endParaRPr lang="en-US" dirty="0"/>
          </a:p>
          <a:p>
            <a:r>
              <a:rPr lang="en-US" dirty="0" smtClean="0"/>
              <a:t>Alison </a:t>
            </a:r>
            <a:r>
              <a:rPr lang="en-US" dirty="0"/>
              <a:t>Bays, MD1</a:t>
            </a:r>
          </a:p>
          <a:p>
            <a:r>
              <a:rPr lang="en-US" dirty="0"/>
              <a:t>Ruth </a:t>
            </a:r>
            <a:r>
              <a:rPr lang="en-US" dirty="0" err="1"/>
              <a:t>Engelberg</a:t>
            </a:r>
            <a:r>
              <a:rPr lang="en-US" dirty="0"/>
              <a:t>, PhD2</a:t>
            </a:r>
          </a:p>
          <a:p>
            <a:r>
              <a:rPr lang="en-US" dirty="0"/>
              <a:t>Anthony L. Back3</a:t>
            </a:r>
          </a:p>
          <a:p>
            <a:r>
              <a:rPr lang="en-US" dirty="0"/>
              <a:t>Dee W. Ford4</a:t>
            </a:r>
          </a:p>
          <a:p>
            <a:r>
              <a:rPr lang="en-US" dirty="0"/>
              <a:t>Lois Downey2</a:t>
            </a:r>
          </a:p>
          <a:p>
            <a:r>
              <a:rPr lang="en-US" dirty="0"/>
              <a:t>Add other </a:t>
            </a:r>
            <a:r>
              <a:rPr lang="en-US" dirty="0" err="1"/>
              <a:t>Codetalk</a:t>
            </a:r>
            <a:r>
              <a:rPr lang="en-US" dirty="0"/>
              <a:t> faculty authors here</a:t>
            </a:r>
          </a:p>
          <a:p>
            <a:r>
              <a:rPr lang="en-US" dirty="0"/>
              <a:t>Stuart Alexander5</a:t>
            </a:r>
          </a:p>
          <a:p>
            <a:r>
              <a:rPr lang="en-US" dirty="0"/>
              <a:t>James Tulsky5</a:t>
            </a:r>
          </a:p>
          <a:p>
            <a:r>
              <a:rPr lang="en-US" dirty="0"/>
              <a:t>J. Randall </a:t>
            </a:r>
            <a:r>
              <a:rPr lang="en-US" dirty="0" smtClean="0"/>
              <a:t>Curtis2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22960" y="348113"/>
            <a:ext cx="623247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Corresponding author: </a:t>
            </a:r>
          </a:p>
          <a:p>
            <a:r>
              <a:rPr lang="en-US" dirty="0"/>
              <a:t>	J. Randall Curtis, MD, MPH</a:t>
            </a:r>
          </a:p>
          <a:p>
            <a:r>
              <a:rPr lang="en-US" dirty="0"/>
              <a:t>	Division of Pulmonary and Critical Care, Box 359762</a:t>
            </a:r>
          </a:p>
          <a:p>
            <a:r>
              <a:rPr lang="en-US" dirty="0"/>
              <a:t>	Harborview Medical Center, University of Washington</a:t>
            </a:r>
          </a:p>
          <a:p>
            <a:r>
              <a:rPr lang="en-US" dirty="0"/>
              <a:t>	Seattle, Washington  98104</a:t>
            </a:r>
          </a:p>
          <a:p>
            <a:r>
              <a:rPr lang="en-US" dirty="0"/>
              <a:t>	Phone: (206) 744-2256; Fax: (206) 744-8584</a:t>
            </a:r>
          </a:p>
          <a:p>
            <a:r>
              <a:rPr lang="en-US" dirty="0"/>
              <a:t>	E-mail: jrc@u.washington.edu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Department </a:t>
            </a:r>
            <a:r>
              <a:rPr lang="en-US" dirty="0"/>
              <a:t>of Medicine, University of Washington, Seattle Washington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Harborview </a:t>
            </a:r>
            <a:r>
              <a:rPr lang="en-US" dirty="0"/>
              <a:t>Medical Center, Division of Pulmonary and Critical Care, Department of Medicine, University of Washington, Seattle Washington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Seattle </a:t>
            </a:r>
            <a:r>
              <a:rPr lang="en-US" dirty="0"/>
              <a:t>Cancer Care Alliance, Division of Medical Oncology, Department of Medicine, University of Washington; Fred Hutchinson Cancer Research Center, Seattle Washington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Medical </a:t>
            </a:r>
            <a:r>
              <a:rPr lang="en-US" dirty="0"/>
              <a:t>University of South Carolina, Division of Pulmonary and Critical Care, Department of Medicine, Charleston South Carolina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Duke </a:t>
            </a:r>
            <a:r>
              <a:rPr lang="en-US" dirty="0"/>
              <a:t>University, Chapel Hill, North Carolina</a:t>
            </a:r>
          </a:p>
          <a:p>
            <a:endParaRPr lang="en-US" dirty="0"/>
          </a:p>
          <a:p>
            <a:r>
              <a:rPr lang="en-US" dirty="0"/>
              <a:t>Supported by the National Institute of Nursing Research: R01 NR009987.</a:t>
            </a:r>
          </a:p>
        </p:txBody>
      </p:sp>
    </p:spTree>
    <p:extLst>
      <p:ext uri="{BB962C8B-B14F-4D97-AF65-F5344CB8AC3E}">
        <p14:creationId xmlns:p14="http://schemas.microsoft.com/office/powerpoint/2010/main" val="2966423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pain: Try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696119843"/>
              </p:ext>
            </p:extLst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en-US" dirty="0"/>
              <a:t>What does the nurse say to ask how the patient is feeling? </a:t>
            </a:r>
          </a:p>
          <a:p>
            <a:pPr marL="0" indent="0">
              <a:buNone/>
            </a:pPr>
            <a:r>
              <a:rPr lang="en-US" i="1" dirty="0"/>
              <a:t>    (_______________________)</a:t>
            </a:r>
          </a:p>
          <a:p>
            <a:endParaRPr lang="en-US" dirty="0"/>
          </a:p>
          <a:p>
            <a:pPr lvl="0"/>
            <a:r>
              <a:rPr lang="en-US" dirty="0"/>
              <a:t>What does the nurse say to respond to the pain the patient is feeling?</a:t>
            </a:r>
          </a:p>
          <a:p>
            <a:pPr marL="0" indent="0">
              <a:buNone/>
            </a:pPr>
            <a:r>
              <a:rPr lang="en-US" i="1" dirty="0"/>
              <a:t>  </a:t>
            </a:r>
            <a:r>
              <a:rPr lang="en-US" i="1" dirty="0" smtClean="0"/>
              <a:t> (Acknowledge, validate, normalize, encourage)</a:t>
            </a:r>
          </a:p>
          <a:p>
            <a:pPr marL="0" indent="0">
              <a:buNone/>
            </a:pPr>
            <a:r>
              <a:rPr lang="en-US" i="1" dirty="0" smtClean="0"/>
              <a:t>   (_______________________)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What does the nurse do after the patient describes the pain? </a:t>
            </a:r>
          </a:p>
          <a:p>
            <a:pPr marL="0" lvl="0" indent="0">
              <a:buNone/>
            </a:pPr>
            <a:r>
              <a:rPr lang="en-US" dirty="0"/>
              <a:t>   Do an observation and offer to help ease the back pain.</a:t>
            </a:r>
          </a:p>
          <a:p>
            <a:pPr marL="0" indent="0">
              <a:buNone/>
            </a:pPr>
            <a:r>
              <a:rPr lang="en-US" i="1" dirty="0"/>
              <a:t>   (_______________________)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15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Leaving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does </a:t>
            </a:r>
            <a:r>
              <a:rPr lang="en-US" dirty="0"/>
              <a:t>the nurse say before leaving the patient? </a:t>
            </a:r>
          </a:p>
          <a:p>
            <a:pPr lvl="0"/>
            <a:endParaRPr lang="en-US" dirty="0"/>
          </a:p>
          <a:p>
            <a:pPr lvl="0"/>
            <a:r>
              <a:rPr lang="en-US" i="1" dirty="0"/>
              <a:t>Well, nice talking to you today, Wilma. I need to see other patients now. But if you need me just press this bell.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33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the dialog: 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 smtClean="0"/>
              <a:t>clues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132" y="272617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0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39274"/>
              </p:ext>
            </p:extLst>
          </p:nvPr>
        </p:nvGraphicFramePr>
        <p:xfrm>
          <a:off x="122828" y="169748"/>
          <a:ext cx="11973636" cy="639100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46834"/>
                <a:gridCol w="307806"/>
                <a:gridCol w="9818996"/>
              </a:tblGrid>
              <a:tr h="5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Nurse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Greet the patient with her complete name.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Introduce yourself and the purpose of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visit.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Oh, hello Shally.  Just call me Wilma, please.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Respond to the patient. And ask how the patient is feeling.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1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Not so good, actually. I couldn’t sleep well last night because my back is really aching.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Acknowledge the pain and validate where the pain is.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This part, right here.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1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Normalize the feeling by telling the patient you will do an observation on her. Ask if it is okay. 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Sure, go ahead.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Explain what you will do 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 while later)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(after the observation)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Ask how the patient is feeling after the treatment.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Much better, thank you, Shally.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Give encouragement to the patient and tell the patient that you will inform the doctor about this. 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Thank you.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Show your appreciation talking with the patient and inform her that you need to see other patients. Explain what the patient should do if she needs you.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Okay. Thanks.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43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8588" y="4786007"/>
            <a:ext cx="7715250" cy="1078047"/>
          </a:xfrm>
        </p:spPr>
        <p:txBody>
          <a:bodyPr>
            <a:normAutofit/>
          </a:bodyPr>
          <a:lstStyle/>
          <a:p>
            <a:r>
              <a:rPr lang="en-US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your nurse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2349" y="5864054"/>
            <a:ext cx="6031150" cy="588523"/>
          </a:xfrm>
        </p:spPr>
        <p:txBody>
          <a:bodyPr/>
          <a:lstStyle/>
          <a:p>
            <a:r>
              <a:rPr lang="en-US" dirty="0" smtClean="0"/>
              <a:t>(Introducing ourselves to patients)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776"/>
          <a:stretch/>
        </p:blipFill>
        <p:spPr>
          <a:xfrm>
            <a:off x="3964427" y="325366"/>
            <a:ext cx="6703573" cy="4460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45" y="1066747"/>
            <a:ext cx="253365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22" y="3309632"/>
            <a:ext cx="20574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08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815943427"/>
              </p:ext>
            </p:extLst>
          </p:nvPr>
        </p:nvSpPr>
        <p:spPr/>
        <p:txBody>
          <a:bodyPr/>
          <a:lstStyle/>
          <a:p>
            <a:r>
              <a:rPr lang="en-US"/>
              <a:t>Role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1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821" y="4435814"/>
            <a:ext cx="9144000" cy="922404"/>
          </a:xfrm>
        </p:spPr>
        <p:txBody>
          <a:bodyPr>
            <a:normAutofit/>
          </a:bodyPr>
          <a:lstStyle/>
          <a:p>
            <a:r>
              <a:rPr lang="en-US"/>
              <a:t>Review and Reflection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93" y="996028"/>
            <a:ext cx="5241886" cy="32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9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and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communication strategies to introduce ourselves to a patient for the first time? (List down what you remember)</a:t>
            </a:r>
          </a:p>
          <a:p>
            <a:pPr lvl="1"/>
            <a:r>
              <a:rPr lang="en-US" dirty="0"/>
              <a:t>Introduce yourself in the complete name.</a:t>
            </a:r>
          </a:p>
          <a:p>
            <a:pPr lvl="1"/>
            <a:r>
              <a:rPr lang="en-US" dirty="0"/>
              <a:t>…. Etc.</a:t>
            </a:r>
          </a:p>
          <a:p>
            <a:r>
              <a:rPr lang="en-US" dirty="0"/>
              <a:t>What are the language expressions to:</a:t>
            </a:r>
          </a:p>
          <a:p>
            <a:pPr lvl="1"/>
            <a:r>
              <a:rPr lang="en-US" dirty="0"/>
              <a:t>Greet patient?</a:t>
            </a:r>
          </a:p>
          <a:p>
            <a:pPr lvl="1"/>
            <a:r>
              <a:rPr lang="en-US" dirty="0"/>
              <a:t>Introduce ourselves and purpose of visit?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Responding </a:t>
            </a:r>
            <a:r>
              <a:rPr lang="en-US" dirty="0" smtClean="0">
                <a:solidFill>
                  <a:srgbClr val="FF0000"/>
                </a:solidFill>
              </a:rPr>
              <a:t>empathically to </a:t>
            </a:r>
            <a:r>
              <a:rPr lang="en-US" dirty="0">
                <a:solidFill>
                  <a:srgbClr val="FF0000"/>
                </a:solidFill>
              </a:rPr>
              <a:t>the pain </a:t>
            </a:r>
            <a:r>
              <a:rPr lang="en-US" dirty="0" smtClean="0">
                <a:solidFill>
                  <a:srgbClr val="FF0000"/>
                </a:solidFill>
              </a:rPr>
              <a:t>described </a:t>
            </a:r>
            <a:r>
              <a:rPr lang="en-US" dirty="0">
                <a:solidFill>
                  <a:srgbClr val="FF0000"/>
                </a:solidFill>
              </a:rPr>
              <a:t>by the patient</a:t>
            </a:r>
            <a:r>
              <a:rPr lang="en-US" dirty="0" smtClean="0">
                <a:solidFill>
                  <a:srgbClr val="FF0000"/>
                </a:solidFill>
              </a:rPr>
              <a:t>? (A, V, N, E)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Leaving the patient?</a:t>
            </a:r>
          </a:p>
          <a:p>
            <a:r>
              <a:rPr lang="en-US" dirty="0"/>
              <a:t>What new words or expressions did you learn today?</a:t>
            </a:r>
          </a:p>
        </p:txBody>
      </p:sp>
    </p:spTree>
    <p:extLst>
      <p:ext uri="{BB962C8B-B14F-4D97-AF65-F5344CB8AC3E}">
        <p14:creationId xmlns:p14="http://schemas.microsoft.com/office/powerpoint/2010/main" val="585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Cooling Down: </a:t>
            </a:r>
            <a:br>
              <a:rPr lang="en-US"/>
            </a:br>
            <a:r>
              <a:rPr lang="en-US"/>
              <a:t>Video Watching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>
                <a:hlinkClick r:id="rId2"/>
              </a:rPr>
              <a:t>https://www.youtube.com/watch?v=4peIFulusSk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640" y="2688278"/>
            <a:ext cx="2433401" cy="24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3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you want to be a nurse?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4503"/>
          </a:xfrm>
        </p:spPr>
        <p:txBody>
          <a:bodyPr>
            <a:normAutofit/>
          </a:bodyPr>
          <a:lstStyle/>
          <a:p>
            <a:r>
              <a:rPr lang="en-US" sz="3200"/>
              <a:t>Can you list down different reasons why people in the video want to be a nurse?</a:t>
            </a:r>
          </a:p>
          <a:p>
            <a:pPr marL="0" indent="0">
              <a:buNone/>
            </a:pPr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2375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25984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/>
              <a:t>Write your </a:t>
            </a:r>
            <a:r>
              <a:rPr lang="en-US" dirty="0" smtClean="0"/>
              <a:t>reflection in a paragraph </a:t>
            </a:r>
            <a:r>
              <a:rPr lang="en-US" dirty="0"/>
              <a:t>of around 100 words).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12191" y="1825625"/>
            <a:ext cx="7641609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From watching the video I learned ___ lessons. </a:t>
            </a:r>
          </a:p>
          <a:p>
            <a:pPr lvl="0"/>
            <a:r>
              <a:rPr lang="en-US" dirty="0"/>
              <a:t>First, I learned that </a:t>
            </a:r>
            <a:r>
              <a:rPr lang="en-US" dirty="0" smtClean="0"/>
              <a:t>________________________________________________________________________________. </a:t>
            </a:r>
            <a:endParaRPr lang="en-US" dirty="0"/>
          </a:p>
          <a:p>
            <a:pPr lvl="0"/>
            <a:r>
              <a:rPr lang="en-US" dirty="0"/>
              <a:t>Another lesson that I learned is </a:t>
            </a:r>
            <a:r>
              <a:rPr lang="en-US" dirty="0" smtClean="0"/>
              <a:t>________________________________________________________________________________.</a:t>
            </a:r>
            <a:endParaRPr lang="en-US" dirty="0"/>
          </a:p>
          <a:p>
            <a:pPr lvl="0"/>
            <a:r>
              <a:rPr lang="en-US" dirty="0"/>
              <a:t>In conclusion, I think nursing is </a:t>
            </a:r>
            <a:r>
              <a:rPr lang="en-US" dirty="0" smtClean="0"/>
              <a:t>________________________________________________________________________________.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81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Remember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292438"/>
            <a:ext cx="6423897" cy="3576549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communication is an important part of the healing process.</a:t>
            </a:r>
          </a:p>
        </p:txBody>
      </p:sp>
      <p:pic>
        <p:nvPicPr>
          <p:cNvPr id="6146" name="Picture 2" descr="Image result for Good communication is an important part of the healing proces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71" y="457200"/>
            <a:ext cx="3586016" cy="53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9788" y="5919359"/>
            <a:ext cx="6423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>
                <a:effectLst/>
                <a:latin typeface="Roboto"/>
              </a:rPr>
              <a:t>Talking With Your Older Patient: A Clinician's Handbook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6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190" t="2824" r="5423" b="2455"/>
          <a:stretch/>
        </p:blipFill>
        <p:spPr>
          <a:xfrm>
            <a:off x="5992238" y="0"/>
            <a:ext cx="5116749" cy="687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595" y="198664"/>
            <a:ext cx="439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Ephesians 4: 29 ESV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06" r="54595"/>
          <a:stretch/>
        </p:blipFill>
        <p:spPr>
          <a:xfrm>
            <a:off x="725326" y="1392068"/>
            <a:ext cx="4274690" cy="47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5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3" y="1851599"/>
            <a:ext cx="2856589" cy="2856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659" b="14734"/>
          <a:stretch/>
        </p:blipFill>
        <p:spPr>
          <a:xfrm>
            <a:off x="3647062" y="1050588"/>
            <a:ext cx="7889942" cy="50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3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A: Video Watching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983" y="3038475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8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1. Which one is the correct way to greet an elderly patient for the first time?</a:t>
            </a:r>
          </a:p>
          <a:p>
            <a:endParaRPr lang="en-US"/>
          </a:p>
          <a:p>
            <a:pPr marL="514350" lvl="0" indent="-514350">
              <a:buAutoNum type="alphaUcParenBoth"/>
            </a:pPr>
            <a:r>
              <a:rPr lang="en-US"/>
              <a:t>Good morning, Tim.</a:t>
            </a:r>
          </a:p>
          <a:p>
            <a:pPr marL="514350" lvl="0" indent="-514350">
              <a:buAutoNum type="alphaUcParenBoth"/>
            </a:pPr>
            <a:r>
              <a:rPr lang="en-US"/>
              <a:t>Good morning, Mr. Timothy Brown.</a:t>
            </a:r>
          </a:p>
          <a:p>
            <a:pPr marL="514350" lvl="0" indent="-514350">
              <a:buAutoNum type="alphaUcParenBoth"/>
            </a:pPr>
            <a:r>
              <a:rPr lang="en-US"/>
              <a:t>Good morning, sweetie.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9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1. Which one is the correct way </a:t>
            </a:r>
            <a:r>
              <a:rPr lang="en-US" b="1"/>
              <a:t>to greet an elderly patient </a:t>
            </a:r>
            <a:r>
              <a:rPr lang="en-US"/>
              <a:t>for the </a:t>
            </a:r>
            <a:r>
              <a:rPr lang="en-US" b="1"/>
              <a:t>first time</a:t>
            </a:r>
            <a:r>
              <a:rPr lang="en-US"/>
              <a:t>?</a:t>
            </a:r>
          </a:p>
          <a:p>
            <a:endParaRPr lang="en-US"/>
          </a:p>
          <a:p>
            <a:pPr marL="514350" lvl="0" indent="-514350">
              <a:buAutoNum type="alphaUcParenBoth"/>
            </a:pPr>
            <a:r>
              <a:rPr lang="en-US"/>
              <a:t>Good morning, Tim.</a:t>
            </a:r>
          </a:p>
          <a:p>
            <a:pPr marL="514350" lvl="0" indent="-514350">
              <a:buAutoNum type="alphaUcParenBoth"/>
            </a:pPr>
            <a:r>
              <a:rPr lang="en-US">
                <a:solidFill>
                  <a:srgbClr val="FF0000"/>
                </a:solidFill>
              </a:rPr>
              <a:t>Good morning, Mr. Timothy Brown.</a:t>
            </a:r>
          </a:p>
          <a:p>
            <a:pPr marL="514350" lvl="0" indent="-514350">
              <a:buAutoNum type="alphaUcParenBoth"/>
            </a:pPr>
            <a:r>
              <a:rPr lang="en-US"/>
              <a:t>Good morning, sweetie.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2. Which one is the most appropriate way </a:t>
            </a:r>
            <a:r>
              <a:rPr lang="en-US" b="1"/>
              <a:t>to introduce yourself </a:t>
            </a:r>
            <a:r>
              <a:rPr lang="en-US"/>
              <a:t>as a nurse or </a:t>
            </a:r>
            <a:r>
              <a:rPr lang="en-US" err="1"/>
              <a:t>carer</a:t>
            </a:r>
            <a:r>
              <a:rPr lang="en-US"/>
              <a:t> to an elderly patient?</a:t>
            </a:r>
          </a:p>
          <a:p>
            <a:pPr marL="0" indent="0">
              <a:buNone/>
            </a:pPr>
            <a:endParaRPr lang="en-US"/>
          </a:p>
          <a:p>
            <a:pPr marL="514350" lvl="0" indent="-514350">
              <a:buAutoNum type="alphaUcParenBoth"/>
            </a:pPr>
            <a:r>
              <a:rPr lang="en-US"/>
              <a:t>I’m Samantha, your nurse today.</a:t>
            </a:r>
          </a:p>
          <a:p>
            <a:pPr marL="514350" lvl="0" indent="-514350">
              <a:buAutoNum type="alphaUcParenBoth"/>
            </a:pPr>
            <a:r>
              <a:rPr lang="en-US"/>
              <a:t>I’m Sam, your nurse today.</a:t>
            </a:r>
          </a:p>
          <a:p>
            <a:pPr marL="514350" lvl="0" indent="-514350">
              <a:buAutoNum type="alphaUcParenBoth"/>
            </a:pPr>
            <a:r>
              <a:rPr lang="en-US"/>
              <a:t>I’m Mrs. Brown, your nurse today.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2. Which one is the most appropriate way to introduce yourself as a nurse or </a:t>
            </a:r>
            <a:r>
              <a:rPr lang="en-US" err="1"/>
              <a:t>carer</a:t>
            </a:r>
            <a:r>
              <a:rPr lang="en-US"/>
              <a:t> to an elderly patient?</a:t>
            </a:r>
          </a:p>
          <a:p>
            <a:pPr marL="0" indent="0">
              <a:buNone/>
            </a:pPr>
            <a:endParaRPr lang="en-US"/>
          </a:p>
          <a:p>
            <a:pPr marL="514350" lvl="0" indent="-514350">
              <a:buAutoNum type="alphaUcParenBoth"/>
            </a:pPr>
            <a:r>
              <a:rPr lang="en-US">
                <a:solidFill>
                  <a:srgbClr val="FF0000"/>
                </a:solidFill>
              </a:rPr>
              <a:t>I’m Samantha, your nurse today.</a:t>
            </a:r>
          </a:p>
          <a:p>
            <a:pPr marL="514350" lvl="0" indent="-514350">
              <a:buAutoNum type="alphaUcParenBoth"/>
            </a:pPr>
            <a:r>
              <a:rPr lang="en-US"/>
              <a:t>I’m Sam, your nurse today.</a:t>
            </a:r>
          </a:p>
          <a:p>
            <a:pPr marL="514350" lvl="0" indent="-514350">
              <a:buAutoNum type="alphaUcParenBoth"/>
            </a:pPr>
            <a:r>
              <a:rPr lang="en-US"/>
              <a:t>I’m Mrs. Brown, your nurse today.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to Video Watching in Session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/>
              <a:t>3. Why do </a:t>
            </a:r>
            <a:r>
              <a:rPr lang="en-US" err="1"/>
              <a:t>carers</a:t>
            </a:r>
            <a:r>
              <a:rPr lang="en-US"/>
              <a:t> or nurses in a nursing home or hospital use a </a:t>
            </a:r>
            <a:r>
              <a:rPr lang="en-US" b="1"/>
              <a:t>badge</a:t>
            </a:r>
            <a:r>
              <a:rPr lang="en-US"/>
              <a:t>?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(A) To help patients remember the nurse’s or </a:t>
            </a:r>
            <a:r>
              <a:rPr lang="en-US" err="1"/>
              <a:t>carer’s</a:t>
            </a:r>
            <a:r>
              <a:rPr lang="en-US"/>
              <a:t> name</a:t>
            </a:r>
          </a:p>
          <a:p>
            <a:pPr marL="0" indent="0">
              <a:buNone/>
            </a:pPr>
            <a:r>
              <a:rPr lang="en-US"/>
              <a:t>(B) To help the nurse or </a:t>
            </a:r>
            <a:r>
              <a:rPr lang="en-US" err="1"/>
              <a:t>carer</a:t>
            </a:r>
            <a:r>
              <a:rPr lang="en-US"/>
              <a:t> remember their own names</a:t>
            </a:r>
          </a:p>
          <a:p>
            <a:pPr marL="0" indent="0">
              <a:buNone/>
            </a:pPr>
            <a:r>
              <a:rPr lang="en-US"/>
              <a:t>(C) To make them feel more confident wearing the badge</a:t>
            </a:r>
          </a:p>
        </p:txBody>
      </p:sp>
    </p:spTree>
    <p:extLst>
      <p:ext uri="{BB962C8B-B14F-4D97-AF65-F5344CB8AC3E}">
        <p14:creationId xmlns:p14="http://schemas.microsoft.com/office/powerpoint/2010/main" val="386284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1627</Words>
  <Application>Microsoft Office PowerPoint</Application>
  <PresentationFormat>Widescreen</PresentationFormat>
  <Paragraphs>302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Roboto</vt:lpstr>
      <vt:lpstr>Times New Roman</vt:lpstr>
      <vt:lpstr>Office Theme</vt:lpstr>
      <vt:lpstr>Opening Prayer</vt:lpstr>
      <vt:lpstr>Our Daily Bread</vt:lpstr>
      <vt:lpstr>I am your nurse</vt:lpstr>
      <vt:lpstr>Session A: Video Watching</vt:lpstr>
      <vt:lpstr>Answers to Video Watching in Session A</vt:lpstr>
      <vt:lpstr>Answers to Video Watching in Session A</vt:lpstr>
      <vt:lpstr>Answers to Video Watching in Session A</vt:lpstr>
      <vt:lpstr>Answers to Video Watching in Session A</vt:lpstr>
      <vt:lpstr>Answers to Video Watching in Session A</vt:lpstr>
      <vt:lpstr>Answers to Video Watching in Session A</vt:lpstr>
      <vt:lpstr>Answers to Video Watching in Session A</vt:lpstr>
      <vt:lpstr>Answers to Video Watching in Session A</vt:lpstr>
      <vt:lpstr>Answers to Video Watching in Session A</vt:lpstr>
      <vt:lpstr>Answers to Video Watching in Session A</vt:lpstr>
      <vt:lpstr>ICE BREAKING</vt:lpstr>
      <vt:lpstr>Interview a friend</vt:lpstr>
      <vt:lpstr>Model Dialog</vt:lpstr>
      <vt:lpstr>PowerPoint Presentation</vt:lpstr>
      <vt:lpstr>Answer the questions about the dialog</vt:lpstr>
      <vt:lpstr>Language Expressions: Introducing ourselves</vt:lpstr>
      <vt:lpstr>Introducing ourselves</vt:lpstr>
      <vt:lpstr>Introducing ourselves: Try it!</vt:lpstr>
      <vt:lpstr>Dealing with pain</vt:lpstr>
      <vt:lpstr>Responding empathically</vt:lpstr>
      <vt:lpstr>Acknowledgement</vt:lpstr>
      <vt:lpstr>Dealing with pain: Try it!</vt:lpstr>
      <vt:lpstr>Leaving the patient</vt:lpstr>
      <vt:lpstr>Practicing the dialog:  Using clues</vt:lpstr>
      <vt:lpstr>PowerPoint Presentation</vt:lpstr>
      <vt:lpstr>Role Play</vt:lpstr>
      <vt:lpstr>Review and Reflection</vt:lpstr>
      <vt:lpstr>Review and Reflection</vt:lpstr>
      <vt:lpstr>Cooling Down:  Video Watching</vt:lpstr>
      <vt:lpstr>Why do you want to be a nurse?</vt:lpstr>
      <vt:lpstr>Assignment 2</vt:lpstr>
      <vt:lpstr>Remember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your nurse</dc:title>
  <dc:creator>Sandra Sembel</dc:creator>
  <cp:lastModifiedBy>Sandra Sembel</cp:lastModifiedBy>
  <cp:revision>10</cp:revision>
  <dcterms:modified xsi:type="dcterms:W3CDTF">2017-09-04T01:49:35Z</dcterms:modified>
</cp:coreProperties>
</file>