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78" r:id="rId12"/>
    <p:sldId id="257" r:id="rId13"/>
    <p:sldId id="258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F36B4-F1BF-4611-8BF2-FE4DA082820E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522A-DB8C-415F-97E6-8CE28BE93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610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F36B4-F1BF-4611-8BF2-FE4DA082820E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522A-DB8C-415F-97E6-8CE28BE93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882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F36B4-F1BF-4611-8BF2-FE4DA082820E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522A-DB8C-415F-97E6-8CE28BE93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253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F36B4-F1BF-4611-8BF2-FE4DA082820E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522A-DB8C-415F-97E6-8CE28BE93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558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F36B4-F1BF-4611-8BF2-FE4DA082820E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522A-DB8C-415F-97E6-8CE28BE93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656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F36B4-F1BF-4611-8BF2-FE4DA082820E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522A-DB8C-415F-97E6-8CE28BE93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903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F36B4-F1BF-4611-8BF2-FE4DA082820E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522A-DB8C-415F-97E6-8CE28BE93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43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F36B4-F1BF-4611-8BF2-FE4DA082820E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522A-DB8C-415F-97E6-8CE28BE93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496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F36B4-F1BF-4611-8BF2-FE4DA082820E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522A-DB8C-415F-97E6-8CE28BE93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963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F36B4-F1BF-4611-8BF2-FE4DA082820E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522A-DB8C-415F-97E6-8CE28BE93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676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F36B4-F1BF-4611-8BF2-FE4DA082820E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522A-DB8C-415F-97E6-8CE28BE93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295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F36B4-F1BF-4611-8BF2-FE4DA082820E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5522A-DB8C-415F-97E6-8CE28BE93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371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1</a:t>
            </a:r>
            <a:br>
              <a:rPr lang="en-US" dirty="0" smtClean="0"/>
            </a:br>
            <a:r>
              <a:rPr lang="en-US" dirty="0" smtClean="0"/>
              <a:t>ADVERTISING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(Vocabulary)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832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9. Vary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1600200"/>
            <a:ext cx="3657600" cy="4419599"/>
          </a:xfrm>
        </p:spPr>
        <p:txBody>
          <a:bodyPr>
            <a:normAutofit/>
          </a:bodyPr>
          <a:lstStyle/>
          <a:p>
            <a:r>
              <a:rPr lang="en-US" dirty="0" smtClean="0"/>
              <a:t>Let’s </a:t>
            </a:r>
            <a:r>
              <a:rPr lang="en-US" b="1" dirty="0" smtClean="0">
                <a:solidFill>
                  <a:srgbClr val="FF0000"/>
                </a:solidFill>
              </a:rPr>
              <a:t>vary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the speed of walking. We can try slow walk, then move on to faster walk.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8800"/>
            <a:ext cx="35814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1896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Matching word/s with meanings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95400" y="1981200"/>
            <a:ext cx="6400800" cy="6096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Activity 1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428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PRE-LISTENING 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Infomercial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False claims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To be held liable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Ab</a:t>
            </a:r>
            <a:r>
              <a:rPr lang="en-US" dirty="0" smtClean="0"/>
              <a:t> machines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Sue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Come on!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Exaggerate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Fine prints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Vary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648200" y="1524000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itchFamily="34" charset="0"/>
              <a:buAutoNum type="alphaLcPeriod"/>
            </a:pPr>
            <a:r>
              <a:rPr lang="en-US" dirty="0" smtClean="0"/>
              <a:t>Take to court for money</a:t>
            </a:r>
          </a:p>
          <a:p>
            <a:pPr marL="514350" indent="-514350">
              <a:buFont typeface="Arial" pitchFamily="34" charset="0"/>
              <a:buAutoNum type="alphaLcPeriod"/>
            </a:pPr>
            <a:r>
              <a:rPr lang="en-US" dirty="0" smtClean="0"/>
              <a:t>Long TV commercials to provide information</a:t>
            </a:r>
          </a:p>
          <a:p>
            <a:pPr marL="514350" indent="-514350">
              <a:buFont typeface="Arial" pitchFamily="34" charset="0"/>
              <a:buAutoNum type="alphaLcPeriod"/>
            </a:pPr>
            <a:r>
              <a:rPr lang="en-US" dirty="0" smtClean="0"/>
              <a:t>Exercise machine for the abdomen</a:t>
            </a:r>
          </a:p>
          <a:p>
            <a:pPr marL="514350" indent="-514350">
              <a:buFont typeface="Arial" pitchFamily="34" charset="0"/>
              <a:buAutoNum type="alphaLcPeriod"/>
            </a:pPr>
            <a:r>
              <a:rPr lang="en-US" dirty="0" smtClean="0"/>
              <a:t>Exclamation to ask someone to tell the truth</a:t>
            </a:r>
          </a:p>
          <a:p>
            <a:pPr marL="514350" indent="-514350">
              <a:buFont typeface="Arial" pitchFamily="34" charset="0"/>
              <a:buAutoNum type="alphaLcPeriod"/>
            </a:pPr>
            <a:r>
              <a:rPr lang="en-US" dirty="0" smtClean="0"/>
              <a:t>Make slightly different</a:t>
            </a:r>
          </a:p>
          <a:p>
            <a:pPr marL="514350" indent="-514350">
              <a:buFont typeface="Arial" pitchFamily="34" charset="0"/>
              <a:buAutoNum type="alphaLcPeriod"/>
            </a:pPr>
            <a:r>
              <a:rPr lang="en-US" dirty="0" smtClean="0"/>
              <a:t>Considered legally responsible</a:t>
            </a:r>
          </a:p>
          <a:p>
            <a:pPr marL="514350" indent="-514350">
              <a:buFont typeface="Arial" pitchFamily="34" charset="0"/>
              <a:buAutoNum type="alphaLcPeriod"/>
            </a:pPr>
            <a:r>
              <a:rPr lang="en-US" dirty="0" smtClean="0"/>
              <a:t>Make a fact bigger than it really is</a:t>
            </a:r>
          </a:p>
          <a:p>
            <a:pPr marL="514350" indent="-514350">
              <a:buFont typeface="Arial" pitchFamily="34" charset="0"/>
              <a:buAutoNum type="alphaLcPeriod"/>
            </a:pPr>
            <a:r>
              <a:rPr lang="en-US" dirty="0" smtClean="0"/>
              <a:t>Dishonest (not true) statement</a:t>
            </a:r>
          </a:p>
          <a:p>
            <a:pPr marL="514350" indent="-514350">
              <a:buFont typeface="Arial" pitchFamily="34" charset="0"/>
              <a:buAutoNum type="alphaLcPeriod"/>
            </a:pPr>
            <a:r>
              <a:rPr lang="en-US" dirty="0" smtClean="0"/>
              <a:t>Details in small prints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48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PRE-LISTENING 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Infomercial (b)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False claims (h)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To be held liable (f)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Ab</a:t>
            </a:r>
            <a:r>
              <a:rPr lang="en-US" dirty="0" smtClean="0"/>
              <a:t> machines (c)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Sue (a)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Come on! (d)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Exaggerate (g)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Fine prints (</a:t>
            </a:r>
            <a:r>
              <a:rPr lang="en-US" dirty="0" err="1" smtClean="0"/>
              <a:t>i</a:t>
            </a:r>
            <a:r>
              <a:rPr lang="en-US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Vary (e)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AutoNum type="alphaLcPeriod"/>
            </a:pPr>
            <a:r>
              <a:rPr lang="en-US" dirty="0" smtClean="0"/>
              <a:t>Take to court for money</a:t>
            </a:r>
          </a:p>
          <a:p>
            <a:pPr marL="514350" indent="-514350">
              <a:buAutoNum type="alphaLcPeriod"/>
            </a:pPr>
            <a:r>
              <a:rPr lang="en-US" dirty="0" smtClean="0"/>
              <a:t>Long TV commercials to provide information</a:t>
            </a:r>
          </a:p>
          <a:p>
            <a:pPr marL="514350" indent="-514350">
              <a:buAutoNum type="alphaLcPeriod"/>
            </a:pPr>
            <a:r>
              <a:rPr lang="en-US" dirty="0" smtClean="0"/>
              <a:t>Exercise machine for the abdomen</a:t>
            </a:r>
          </a:p>
          <a:p>
            <a:pPr marL="514350" indent="-514350">
              <a:buAutoNum type="alphaLcPeriod"/>
            </a:pPr>
            <a:r>
              <a:rPr lang="en-US" dirty="0" smtClean="0"/>
              <a:t>Exclamation to ask someone to tell the truth</a:t>
            </a:r>
          </a:p>
          <a:p>
            <a:pPr marL="514350" indent="-514350">
              <a:buAutoNum type="alphaLcPeriod"/>
            </a:pPr>
            <a:r>
              <a:rPr lang="en-US" dirty="0" smtClean="0"/>
              <a:t>Make slightly different</a:t>
            </a:r>
          </a:p>
          <a:p>
            <a:pPr marL="514350" indent="-514350">
              <a:buAutoNum type="alphaLcPeriod"/>
            </a:pPr>
            <a:r>
              <a:rPr lang="en-US" dirty="0" smtClean="0"/>
              <a:t>Considered legally responsible</a:t>
            </a:r>
          </a:p>
          <a:p>
            <a:pPr marL="514350" indent="-514350">
              <a:buAutoNum type="alphaLcPeriod"/>
            </a:pPr>
            <a:r>
              <a:rPr lang="en-US" dirty="0" smtClean="0"/>
              <a:t>Make a fact bigger than it really is</a:t>
            </a:r>
          </a:p>
          <a:p>
            <a:pPr marL="514350" indent="-514350">
              <a:buAutoNum type="alphaLcPeriod"/>
            </a:pPr>
            <a:r>
              <a:rPr lang="en-US" dirty="0" smtClean="0"/>
              <a:t>Dishonest (not true) statement</a:t>
            </a:r>
          </a:p>
          <a:p>
            <a:pPr marL="514350" indent="-514350">
              <a:buAutoNum type="alphaLcPeriod"/>
            </a:pPr>
            <a:r>
              <a:rPr lang="en-US" dirty="0" smtClean="0"/>
              <a:t>Details in small prints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972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Now, let’s try to guess what word should be inserted.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1447800"/>
            <a:ext cx="6400800" cy="762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Activity 2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745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1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716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Gena</a:t>
            </a:r>
            <a:r>
              <a:rPr lang="en-US" dirty="0" smtClean="0"/>
              <a:t> was watching </a:t>
            </a:r>
            <a:r>
              <a:rPr lang="en-US" b="1" dirty="0" smtClean="0">
                <a:solidFill>
                  <a:srgbClr val="FF0000"/>
                </a:solidFill>
              </a:rPr>
              <a:t>__________ </a:t>
            </a:r>
            <a:r>
              <a:rPr lang="en-US" dirty="0" smtClean="0"/>
              <a:t>on TV. She ordered a frying pan that was advertised.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927" y="2819400"/>
            <a:ext cx="4114800" cy="39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2819400"/>
            <a:ext cx="3905250" cy="39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04932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836" y="1371600"/>
            <a:ext cx="8229600" cy="1676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She thinks the advertisers made </a:t>
            </a:r>
            <a:r>
              <a:rPr lang="en-US" b="1" dirty="0" smtClean="0">
                <a:solidFill>
                  <a:srgbClr val="FF0000"/>
                </a:solidFill>
              </a:rPr>
              <a:t>__________ </a:t>
            </a:r>
            <a:r>
              <a:rPr lang="en-US" dirty="0" smtClean="0"/>
              <a:t>about the product because after she bought it, it didn’t work very well as advertised.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136" y="3124200"/>
            <a:ext cx="57150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94726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00200"/>
          </a:xfrm>
        </p:spPr>
        <p:txBody>
          <a:bodyPr/>
          <a:lstStyle/>
          <a:p>
            <a:r>
              <a:rPr lang="en-US" dirty="0" smtClean="0"/>
              <a:t>The Fertilizer company </a:t>
            </a:r>
            <a:r>
              <a:rPr lang="en-US" b="1" dirty="0" smtClean="0">
                <a:solidFill>
                  <a:srgbClr val="FF0000"/>
                </a:solidFill>
              </a:rPr>
              <a:t>__________ </a:t>
            </a:r>
            <a:r>
              <a:rPr lang="en-US" dirty="0" smtClean="0"/>
              <a:t>for the dangerous gas leaking from the factory and poisoned the people around the factory.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505665"/>
            <a:ext cx="1465712" cy="126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657815"/>
            <a:ext cx="24765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57815"/>
            <a:ext cx="2668891" cy="183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612787"/>
            <a:ext cx="2583873" cy="1937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76804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1600200"/>
            <a:ext cx="3505200" cy="4419599"/>
          </a:xfrm>
        </p:spPr>
        <p:txBody>
          <a:bodyPr/>
          <a:lstStyle/>
          <a:p>
            <a:r>
              <a:rPr lang="en-US" dirty="0" smtClean="0"/>
              <a:t>The new </a:t>
            </a:r>
            <a:r>
              <a:rPr lang="en-US" b="1" dirty="0" smtClean="0">
                <a:solidFill>
                  <a:srgbClr val="FF0000"/>
                </a:solidFill>
              </a:rPr>
              <a:t>__________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at the gym </a:t>
            </a:r>
            <a:r>
              <a:rPr lang="en-US" dirty="0" smtClean="0"/>
              <a:t>are </a:t>
            </a:r>
            <a:r>
              <a:rPr lang="en-US" dirty="0" smtClean="0"/>
              <a:t>very effective to flatten my stomach.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39" y="1752600"/>
            <a:ext cx="4162425" cy="416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4663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962400" cy="28193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people in the village </a:t>
            </a:r>
            <a:r>
              <a:rPr lang="en-US" b="1" dirty="0" smtClean="0">
                <a:solidFill>
                  <a:srgbClr val="FF0000"/>
                </a:solidFill>
              </a:rPr>
              <a:t>__________ </a:t>
            </a:r>
            <a:r>
              <a:rPr lang="en-US" dirty="0" smtClean="0"/>
              <a:t>the company for polluting the river with chemical waste.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346" y="4419600"/>
            <a:ext cx="3751946" cy="2101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815" y="1600200"/>
            <a:ext cx="3795622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425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Infomercial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716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Gena</a:t>
            </a:r>
            <a:r>
              <a:rPr lang="en-US" dirty="0" smtClean="0"/>
              <a:t> was watching </a:t>
            </a:r>
            <a:r>
              <a:rPr lang="en-US" b="1" dirty="0" err="1" smtClean="0">
                <a:solidFill>
                  <a:srgbClr val="FF0000"/>
                </a:solidFill>
              </a:rPr>
              <a:t>infomecials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on TV. She ordered a frying pan that was advertised.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927" y="2819400"/>
            <a:ext cx="4114800" cy="39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2819400"/>
            <a:ext cx="3905250" cy="39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95761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0050" lvl="1" indent="0"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__________ </a:t>
            </a:r>
            <a:r>
              <a:rPr lang="en-US" i="1" dirty="0" smtClean="0"/>
              <a:t>Only a fool will believe what you said.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4084142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419599"/>
          </a:xfrm>
        </p:spPr>
        <p:txBody>
          <a:bodyPr/>
          <a:lstStyle/>
          <a:p>
            <a:r>
              <a:rPr lang="en-US" dirty="0" smtClean="0"/>
              <a:t>Sarah said she watched 10 hours of TV yesterday. I know she </a:t>
            </a:r>
            <a:r>
              <a:rPr lang="en-US" b="1" dirty="0" smtClean="0">
                <a:solidFill>
                  <a:srgbClr val="FF0000"/>
                </a:solidFill>
              </a:rPr>
              <a:t>__________ </a:t>
            </a:r>
            <a:r>
              <a:rPr lang="en-US" dirty="0" smtClean="0"/>
              <a:t>because I saw her to work in the morning and come home late.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399" y="1884218"/>
            <a:ext cx="3532909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0172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81200"/>
          </a:xfrm>
        </p:spPr>
        <p:txBody>
          <a:bodyPr/>
          <a:lstStyle/>
          <a:p>
            <a:r>
              <a:rPr lang="en-US" dirty="0" smtClean="0"/>
              <a:t>Before you take any medicine, read the </a:t>
            </a:r>
            <a:r>
              <a:rPr lang="en-US" b="1" dirty="0" smtClean="0">
                <a:solidFill>
                  <a:srgbClr val="FF0000"/>
                </a:solidFill>
              </a:rPr>
              <a:t>__________</a:t>
            </a:r>
            <a:r>
              <a:rPr lang="en-US" dirty="0" smtClean="0"/>
              <a:t> on the label.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82" r="3535"/>
          <a:stretch/>
        </p:blipFill>
        <p:spPr bwMode="auto">
          <a:xfrm>
            <a:off x="5562600" y="3886199"/>
            <a:ext cx="2240973" cy="2689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913908"/>
            <a:ext cx="3664262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74124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1600200"/>
            <a:ext cx="3657600" cy="4419599"/>
          </a:xfrm>
        </p:spPr>
        <p:txBody>
          <a:bodyPr>
            <a:normAutofit/>
          </a:bodyPr>
          <a:lstStyle/>
          <a:p>
            <a:r>
              <a:rPr lang="en-US" dirty="0" smtClean="0"/>
              <a:t>Let’s </a:t>
            </a:r>
            <a:r>
              <a:rPr lang="en-US" b="1" dirty="0" smtClean="0">
                <a:solidFill>
                  <a:srgbClr val="FF0000"/>
                </a:solidFill>
              </a:rPr>
              <a:t>__________ </a:t>
            </a:r>
            <a:r>
              <a:rPr lang="en-US" dirty="0" smtClean="0"/>
              <a:t>the speed of walking. We can try slow walk, then move on to faster walk.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8800"/>
            <a:ext cx="35814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9969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False Claim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836" y="1371600"/>
            <a:ext cx="8229600" cy="1676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She thinks the advertisers made </a:t>
            </a:r>
            <a:r>
              <a:rPr lang="en-US" b="1" dirty="0" smtClean="0">
                <a:solidFill>
                  <a:srgbClr val="FF0000"/>
                </a:solidFill>
              </a:rPr>
              <a:t>false claims </a:t>
            </a:r>
            <a:r>
              <a:rPr lang="en-US" dirty="0" smtClean="0"/>
              <a:t>about the product because after she bought it, it didn’t work very well as advertised.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136" y="3124200"/>
            <a:ext cx="57150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9881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To be held liable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00200"/>
          </a:xfrm>
        </p:spPr>
        <p:txBody>
          <a:bodyPr/>
          <a:lstStyle/>
          <a:p>
            <a:r>
              <a:rPr lang="en-US" dirty="0" smtClean="0"/>
              <a:t>The Fertilizer company </a:t>
            </a:r>
            <a:r>
              <a:rPr lang="en-US" b="1" dirty="0" smtClean="0">
                <a:solidFill>
                  <a:srgbClr val="FF0000"/>
                </a:solidFill>
              </a:rPr>
              <a:t>was held liable </a:t>
            </a:r>
            <a:r>
              <a:rPr lang="en-US" dirty="0" smtClean="0"/>
              <a:t>for the dangerous gas leaking from the factory and poisoned the people around the factory.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505665"/>
            <a:ext cx="1465712" cy="126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657815"/>
            <a:ext cx="24765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57815"/>
            <a:ext cx="2668891" cy="183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612787"/>
            <a:ext cx="2583873" cy="1937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3150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</a:t>
            </a:r>
            <a:r>
              <a:rPr lang="en-US" dirty="0" err="1" smtClean="0"/>
              <a:t>Ab</a:t>
            </a:r>
            <a:r>
              <a:rPr lang="en-US" dirty="0" smtClean="0"/>
              <a:t> machines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1600200"/>
            <a:ext cx="3505200" cy="4419599"/>
          </a:xfrm>
        </p:spPr>
        <p:txBody>
          <a:bodyPr/>
          <a:lstStyle/>
          <a:p>
            <a:r>
              <a:rPr lang="en-US" dirty="0" smtClean="0"/>
              <a:t>The new </a:t>
            </a:r>
            <a:r>
              <a:rPr lang="en-US" b="1" dirty="0" err="1" smtClean="0">
                <a:solidFill>
                  <a:srgbClr val="FF0000"/>
                </a:solidFill>
              </a:rPr>
              <a:t>ab</a:t>
            </a:r>
            <a:r>
              <a:rPr lang="en-US" b="1" dirty="0" smtClean="0">
                <a:solidFill>
                  <a:srgbClr val="FF0000"/>
                </a:solidFill>
              </a:rPr>
              <a:t> machines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at the gym </a:t>
            </a:r>
            <a:r>
              <a:rPr lang="en-US" dirty="0" smtClean="0"/>
              <a:t>are </a:t>
            </a:r>
            <a:r>
              <a:rPr lang="en-US" dirty="0" smtClean="0"/>
              <a:t>very effective to flatten my stomach.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39" y="1752600"/>
            <a:ext cx="4162425" cy="416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2221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To 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962400" cy="28193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people in the village </a:t>
            </a:r>
            <a:r>
              <a:rPr lang="en-US" b="1" dirty="0" smtClean="0">
                <a:solidFill>
                  <a:srgbClr val="FF0000"/>
                </a:solidFill>
              </a:rPr>
              <a:t>sue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the company for polluting the river with chemical waste.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346" y="4419600"/>
            <a:ext cx="3751946" cy="2101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815" y="1600200"/>
            <a:ext cx="3795622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1544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Come on!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Expression that is used to tell someone to hurry.</a:t>
            </a:r>
          </a:p>
          <a:p>
            <a:pPr marL="400050" lvl="1" indent="0"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Come on! </a:t>
            </a:r>
            <a:r>
              <a:rPr lang="en-US" i="1" dirty="0" smtClean="0"/>
              <a:t>We’re going to be late!</a:t>
            </a:r>
          </a:p>
          <a:p>
            <a:r>
              <a:rPr lang="en-US" dirty="0" smtClean="0"/>
              <a:t>Expression that is used to tell someone that you don’t believe what they are saying.</a:t>
            </a:r>
          </a:p>
          <a:p>
            <a:pPr marL="400050" lvl="1" indent="0"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Come on! </a:t>
            </a:r>
            <a:r>
              <a:rPr lang="en-US" i="1" dirty="0" smtClean="0"/>
              <a:t>Only a fool will believe what you said.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385234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 Exaggerate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419599"/>
          </a:xfrm>
        </p:spPr>
        <p:txBody>
          <a:bodyPr/>
          <a:lstStyle/>
          <a:p>
            <a:r>
              <a:rPr lang="en-US" dirty="0" smtClean="0"/>
              <a:t>Sarah said she watched 10 hours of TV yesterday. I know she </a:t>
            </a:r>
            <a:r>
              <a:rPr lang="en-US" b="1" dirty="0" smtClean="0">
                <a:solidFill>
                  <a:srgbClr val="FF0000"/>
                </a:solidFill>
              </a:rPr>
              <a:t>exaggerated</a:t>
            </a:r>
            <a:r>
              <a:rPr lang="en-US" dirty="0" smtClean="0"/>
              <a:t> because I saw her to work in the morning and come home late.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399" y="1884218"/>
            <a:ext cx="3532909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5887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 Fine Prints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81200"/>
          </a:xfrm>
        </p:spPr>
        <p:txBody>
          <a:bodyPr/>
          <a:lstStyle/>
          <a:p>
            <a:r>
              <a:rPr lang="en-US" dirty="0" smtClean="0"/>
              <a:t>Before you take any medicine, read the </a:t>
            </a:r>
            <a:r>
              <a:rPr lang="en-US" b="1" dirty="0" smtClean="0">
                <a:solidFill>
                  <a:srgbClr val="FF0000"/>
                </a:solidFill>
              </a:rPr>
              <a:t>fine print</a:t>
            </a:r>
            <a:r>
              <a:rPr lang="en-US" dirty="0" smtClean="0"/>
              <a:t> on the label.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82" r="3535"/>
          <a:stretch/>
        </p:blipFill>
        <p:spPr bwMode="auto">
          <a:xfrm>
            <a:off x="5562600" y="3886199"/>
            <a:ext cx="2240973" cy="2689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913908"/>
            <a:ext cx="3664262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93988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602</Words>
  <Application>Microsoft Office PowerPoint</Application>
  <PresentationFormat>On-screen Show (4:3)</PresentationFormat>
  <Paragraphs>83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Unit 1 ADVERTISING</vt:lpstr>
      <vt:lpstr>1. Infomercial</vt:lpstr>
      <vt:lpstr>2. False Claim</vt:lpstr>
      <vt:lpstr>3. To be held liable </vt:lpstr>
      <vt:lpstr>4. Ab machines</vt:lpstr>
      <vt:lpstr>5. To sue</vt:lpstr>
      <vt:lpstr>6. Come on!</vt:lpstr>
      <vt:lpstr>7. Exaggerate</vt:lpstr>
      <vt:lpstr>8. Fine Prints</vt:lpstr>
      <vt:lpstr>9. Vary</vt:lpstr>
      <vt:lpstr>Matching word/s with meanings</vt:lpstr>
      <vt:lpstr>PRE-LISTENING VOCABULARY</vt:lpstr>
      <vt:lpstr>PRE-LISTENING VOCABULARY</vt:lpstr>
      <vt:lpstr>Now, let’s try to guess what word should be inserted.</vt:lpstr>
      <vt:lpstr>Number 1</vt:lpstr>
      <vt:lpstr>Number 2</vt:lpstr>
      <vt:lpstr>Number 3</vt:lpstr>
      <vt:lpstr>Number 4</vt:lpstr>
      <vt:lpstr>Number 5</vt:lpstr>
      <vt:lpstr>Number 6</vt:lpstr>
      <vt:lpstr>Number 7</vt:lpstr>
      <vt:lpstr>Number 8</vt:lpstr>
      <vt:lpstr>Number 9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 ADVERTISING</dc:title>
  <dc:creator>sandra sembel</dc:creator>
  <cp:lastModifiedBy>sandra sembel</cp:lastModifiedBy>
  <cp:revision>11</cp:revision>
  <dcterms:created xsi:type="dcterms:W3CDTF">2015-04-27T00:52:40Z</dcterms:created>
  <dcterms:modified xsi:type="dcterms:W3CDTF">2015-04-27T08:46:26Z</dcterms:modified>
</cp:coreProperties>
</file>