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8" r:id="rId5"/>
    <p:sldId id="264" r:id="rId6"/>
    <p:sldId id="265" r:id="rId7"/>
    <p:sldId id="266" r:id="rId8"/>
    <p:sldId id="267" r:id="rId9"/>
    <p:sldId id="263" r:id="rId10"/>
    <p:sldId id="257" r:id="rId11"/>
    <p:sldId id="258" r:id="rId12"/>
    <p:sldId id="259" r:id="rId13"/>
    <p:sldId id="260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839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162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968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293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64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370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85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26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85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19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75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C03E0-4D3C-498F-B543-B71247C13079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51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" y="875211"/>
            <a:ext cx="12047838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797" y="1685109"/>
            <a:ext cx="9144000" cy="1261700"/>
          </a:xfrm>
        </p:spPr>
        <p:txBody>
          <a:bodyPr>
            <a:normAutofit fontScale="90000"/>
          </a:bodyPr>
          <a:lstStyle/>
          <a:p>
            <a:r>
              <a:rPr lang="id-ID" sz="5400" dirty="0" smtClean="0"/>
              <a:t>Blended</a:t>
            </a:r>
            <a:r>
              <a:rPr lang="id-ID" dirty="0" smtClean="0"/>
              <a:t> </a:t>
            </a:r>
            <a:r>
              <a:rPr lang="id-ID" sz="9600" b="1" dirty="0"/>
              <a:t>L</a:t>
            </a:r>
            <a:r>
              <a:rPr lang="id-ID" sz="9600" b="1" dirty="0" smtClean="0"/>
              <a:t>earning</a:t>
            </a:r>
            <a:endParaRPr lang="id-ID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360" y="3043645"/>
            <a:ext cx="9144000" cy="1110343"/>
          </a:xfrm>
        </p:spPr>
        <p:txBody>
          <a:bodyPr>
            <a:normAutofit/>
          </a:bodyPr>
          <a:lstStyle/>
          <a:p>
            <a:r>
              <a:rPr lang="id-ID" dirty="0" smtClean="0"/>
              <a:t>(Sandra Sembel)</a:t>
            </a:r>
          </a:p>
          <a:p>
            <a:r>
              <a:rPr lang="id-ID" smtClean="0"/>
              <a:t>ssembel@gmail.com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50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Remember </a:t>
            </a:r>
            <a:r>
              <a:rPr lang="id-ID" dirty="0" smtClean="0">
                <a:ea typeface="ＭＳ Ｐゴシック" pitchFamily="34" charset="-128"/>
              </a:rPr>
              <a:t>...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854927" y="1920240"/>
            <a:ext cx="3026638" cy="4205924"/>
          </a:xfrm>
        </p:spPr>
        <p:txBody>
          <a:bodyPr>
            <a:normAutofit/>
          </a:bodyPr>
          <a:lstStyle/>
          <a:p>
            <a:pPr eaLnBrk="1" hangingPunct="1"/>
            <a:r>
              <a:rPr lang="id-ID" sz="3200" dirty="0">
                <a:ea typeface="ＭＳ Ｐゴシック" pitchFamily="34" charset="-128"/>
              </a:rPr>
              <a:t>We prepare students for their FUTURE, not our PRESENT.</a:t>
            </a:r>
          </a:p>
        </p:txBody>
      </p:sp>
      <p:pic>
        <p:nvPicPr>
          <p:cNvPr id="12292" name="Picture 2" descr="http://web.tech4learning.com/Portals/20904/images/4c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1" y="1714501"/>
            <a:ext cx="4976813" cy="373221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783632" y="443711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b="1" dirty="0">
                <a:solidFill>
                  <a:srgbClr val="C00000"/>
                </a:solidFill>
              </a:rPr>
              <a:t>1</a:t>
            </a:r>
            <a:endParaRPr lang="id-ID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ea typeface="ＭＳ Ｐゴシック" pitchFamily="34" charset="-128"/>
              </a:rPr>
              <a:t>So, Remember ...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7568" y="4725145"/>
            <a:ext cx="8003232" cy="1401019"/>
          </a:xfrm>
        </p:spPr>
        <p:txBody>
          <a:bodyPr/>
          <a:lstStyle/>
          <a:p>
            <a:r>
              <a:rPr lang="id-ID" dirty="0" smtClean="0"/>
              <a:t>Use technology to support </a:t>
            </a:r>
            <a:r>
              <a:rPr lang="id-ID" sz="4000" b="1" dirty="0">
                <a:solidFill>
                  <a:srgbClr val="C00000"/>
                </a:solidFill>
              </a:rPr>
              <a:t>LEARNING</a:t>
            </a:r>
            <a:r>
              <a:rPr lang="id-ID" sz="4000" dirty="0">
                <a:solidFill>
                  <a:srgbClr val="C00000"/>
                </a:solidFill>
              </a:rPr>
              <a:t> </a:t>
            </a:r>
            <a:r>
              <a:rPr lang="id-ID" dirty="0" smtClean="0"/>
              <a:t>(Don’t just simply fit learning for the sake of technology)</a:t>
            </a:r>
            <a:endParaRPr lang="id-ID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1412777"/>
            <a:ext cx="4650143" cy="30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5728" y="2359841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b="1" dirty="0">
                <a:solidFill>
                  <a:srgbClr val="C00000"/>
                </a:solidFill>
              </a:rPr>
              <a:t>2</a:t>
            </a:r>
            <a:endParaRPr lang="id-ID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ea typeface="ＭＳ Ｐゴシック" pitchFamily="34" charset="-128"/>
              </a:rPr>
              <a:t>So, Remember ...</a:t>
            </a:r>
            <a:endParaRPr lang="id-ID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916832"/>
            <a:ext cx="38481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05768" y="2622954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b="1" dirty="0">
                <a:solidFill>
                  <a:srgbClr val="C00000"/>
                </a:solidFill>
              </a:rPr>
              <a:t>3</a:t>
            </a:r>
            <a:endParaRPr lang="id-ID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Our future or theirs?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593668"/>
            <a:ext cx="10696303" cy="508145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teach in DISCONNECTED departments.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Learners live in INTERCONNECTED world.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We teach INDEPENDENT lessons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Learners live in INTERDEPENDENT world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We teach learners about OUR PAST, OUR PRESENT AND OUR FUTURE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Learners live in THEIR PRESENT AND THEIR FUTURE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We teach what we KNOW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Learners live to face the UNKNOWN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We teach KNOW WHAT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Learners live in KNOW WHERE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We tell learners to respect the ULTIMATE SOURCE OF LEARNING: THE TEACHER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Learners can get access to DIFFERENT SOURCES OF LEARNING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06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600" dirty="0" smtClean="0"/>
              <a:t>Blended</a:t>
            </a:r>
            <a:r>
              <a:rPr lang="id-ID" sz="6000" dirty="0" smtClean="0"/>
              <a:t> </a:t>
            </a:r>
            <a:r>
              <a:rPr lang="id-ID" sz="6600" b="1" dirty="0"/>
              <a:t>Learning</a:t>
            </a:r>
            <a:endParaRPr lang="id-ID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51" y="2599509"/>
            <a:ext cx="5179728" cy="2158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7360" y="5133704"/>
            <a:ext cx="884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Blended learning is </a:t>
            </a:r>
            <a:r>
              <a:rPr lang="id-ID" sz="3200" b="1" dirty="0" smtClean="0">
                <a:solidFill>
                  <a:srgbClr val="FF0000"/>
                </a:solidFill>
              </a:rPr>
              <a:t>NOT</a:t>
            </a:r>
            <a:r>
              <a:rPr lang="id-ID" sz="3200" dirty="0" smtClean="0"/>
              <a:t> moving lessons online</a:t>
            </a:r>
            <a:endParaRPr lang="id-ID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0" y="2526996"/>
            <a:ext cx="3291839" cy="2230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0" y="2138362"/>
            <a:ext cx="20574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Blended Learning?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95154" y="5643153"/>
            <a:ext cx="7001692" cy="574767"/>
          </a:xfrm>
        </p:spPr>
        <p:txBody>
          <a:bodyPr>
            <a:normAutofit/>
          </a:bodyPr>
          <a:lstStyle/>
          <a:p>
            <a:r>
              <a:rPr lang="id-ID" dirty="0" smtClean="0"/>
              <a:t>Blending the best of two worlds of learning </a:t>
            </a:r>
            <a:endParaRPr lang="id-ID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74261" y="1821317"/>
            <a:ext cx="5168402" cy="35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5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27214" y="5159829"/>
            <a:ext cx="10202090" cy="1410789"/>
          </a:xfrm>
        </p:spPr>
        <p:txBody>
          <a:bodyPr>
            <a:noAutofit/>
          </a:bodyPr>
          <a:lstStyle/>
          <a:p>
            <a:r>
              <a:rPr lang="en-US" sz="3200" dirty="0" smtClean="0"/>
              <a:t>is </a:t>
            </a:r>
            <a:r>
              <a:rPr lang="id-ID" sz="3200" dirty="0" smtClean="0"/>
              <a:t>a </a:t>
            </a:r>
            <a:r>
              <a:rPr lang="id-ID" sz="3200" b="1" dirty="0" smtClean="0"/>
              <a:t>LEARNING</a:t>
            </a:r>
            <a:r>
              <a:rPr lang="id-ID" sz="3200" dirty="0" smtClean="0"/>
              <a:t> </a:t>
            </a:r>
            <a:r>
              <a:rPr lang="en-US" sz="3200" b="1" dirty="0" smtClean="0"/>
              <a:t>program </a:t>
            </a:r>
            <a:r>
              <a:rPr lang="en-US" sz="3200" dirty="0"/>
              <a:t>(formal or non-formal) that combines </a:t>
            </a:r>
            <a:r>
              <a:rPr lang="id-ID" sz="3200" dirty="0" smtClean="0"/>
              <a:t>the power </a:t>
            </a:r>
            <a:r>
              <a:rPr lang="en-US" sz="3200" dirty="0" smtClean="0"/>
              <a:t>online </a:t>
            </a:r>
            <a:r>
              <a:rPr lang="en-US" sz="3200" dirty="0"/>
              <a:t>digital media with traditional classroom </a:t>
            </a:r>
            <a:r>
              <a:rPr lang="en-US" sz="3200" dirty="0" smtClean="0"/>
              <a:t>methods</a:t>
            </a:r>
            <a:r>
              <a:rPr lang="id-ID" sz="3200" dirty="0" smtClean="0"/>
              <a:t> to </a:t>
            </a:r>
            <a:r>
              <a:rPr lang="id-ID" sz="3200" b="1" dirty="0" smtClean="0"/>
              <a:t>MAKE LEARNING HAPPEN</a:t>
            </a:r>
            <a:r>
              <a:rPr lang="en-US" sz="3200" b="1" dirty="0" smtClean="0"/>
              <a:t>. </a:t>
            </a:r>
            <a:endParaRPr lang="id-ID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29565"/>
          <a:stretch/>
        </p:blipFill>
        <p:spPr>
          <a:xfrm>
            <a:off x="970460" y="1690959"/>
            <a:ext cx="9784577" cy="34688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8938" y="490630"/>
            <a:ext cx="57919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Blended</a:t>
            </a:r>
            <a:r>
              <a:rPr lang="en-US" sz="7200" b="1" dirty="0" smtClean="0"/>
              <a:t> </a:t>
            </a:r>
            <a:r>
              <a:rPr lang="id-ID" sz="7200" b="1" dirty="0"/>
              <a:t>L</a:t>
            </a:r>
            <a:r>
              <a:rPr lang="en-US" sz="7200" b="1" dirty="0"/>
              <a:t>earning</a:t>
            </a:r>
            <a:endParaRPr lang="id-ID" sz="7200" dirty="0"/>
          </a:p>
        </p:txBody>
      </p:sp>
    </p:spTree>
    <p:extLst>
      <p:ext uri="{BB962C8B-B14F-4D97-AF65-F5344CB8AC3E}">
        <p14:creationId xmlns:p14="http://schemas.microsoft.com/office/powerpoint/2010/main" val="19799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0452" y="2625000"/>
            <a:ext cx="10515600" cy="1325563"/>
          </a:xfrm>
        </p:spPr>
        <p:txBody>
          <a:bodyPr/>
          <a:lstStyle/>
          <a:p>
            <a:r>
              <a:rPr lang="id-ID" dirty="0" smtClean="0"/>
              <a:t>Blended </a:t>
            </a:r>
            <a:r>
              <a:rPr lang="id-ID" sz="7200" dirty="0" smtClean="0"/>
              <a:t>Learning</a:t>
            </a:r>
            <a:r>
              <a:rPr lang="id-ID" dirty="0" smtClean="0"/>
              <a:t> </a:t>
            </a:r>
            <a:r>
              <a:rPr lang="id-ID" sz="5400" b="1" dirty="0" smtClean="0"/>
              <a:t>Models</a:t>
            </a:r>
            <a:endParaRPr lang="id-ID" b="1" dirty="0"/>
          </a:p>
        </p:txBody>
      </p:sp>
      <p:sp>
        <p:nvSpPr>
          <p:cNvPr id="6" name="Rectangle 5"/>
          <p:cNvSpPr/>
          <p:nvPr/>
        </p:nvSpPr>
        <p:spPr>
          <a:xfrm>
            <a:off x="1032478" y="3950563"/>
            <a:ext cx="497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Source: https://www.blendedlearning.org/models/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33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64429" cy="5684055"/>
          </a:xfrm>
        </p:spPr>
        <p:txBody>
          <a:bodyPr/>
          <a:lstStyle/>
          <a:p>
            <a:r>
              <a:rPr lang="id-ID" dirty="0" smtClean="0"/>
              <a:t>Rotation model</a:t>
            </a:r>
            <a:endParaRPr lang="id-ID" dirty="0"/>
          </a:p>
        </p:txBody>
      </p:sp>
      <p:pic>
        <p:nvPicPr>
          <p:cNvPr id="1026" name="Picture 2" descr="https://www.blendedlearning.org/wp-content/themes/blu/images/diagram-web-station-rotation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76" y="495968"/>
            <a:ext cx="5590903" cy="55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2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71206" cy="5709104"/>
          </a:xfrm>
        </p:spPr>
        <p:txBody>
          <a:bodyPr/>
          <a:lstStyle/>
          <a:p>
            <a:r>
              <a:rPr lang="id-ID" dirty="0" smtClean="0"/>
              <a:t>Flex model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854" t="22947" r="5389" b="16340"/>
          <a:stretch/>
        </p:blipFill>
        <p:spPr>
          <a:xfrm>
            <a:off x="4389118" y="483324"/>
            <a:ext cx="7108374" cy="61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4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66703" cy="5957298"/>
          </a:xfrm>
        </p:spPr>
        <p:txBody>
          <a:bodyPr/>
          <a:lstStyle/>
          <a:p>
            <a:r>
              <a:rPr lang="id-ID" dirty="0" smtClean="0"/>
              <a:t>A la Carte Model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565" t="35982" r="59303" b="16697"/>
          <a:stretch/>
        </p:blipFill>
        <p:spPr>
          <a:xfrm>
            <a:off x="4180114" y="496389"/>
            <a:ext cx="7458891" cy="59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24" y="353237"/>
            <a:ext cx="11207648" cy="63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124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Office Theme</vt:lpstr>
      <vt:lpstr>Blended Learning</vt:lpstr>
      <vt:lpstr>Blended Learning</vt:lpstr>
      <vt:lpstr>Blended Learning?</vt:lpstr>
      <vt:lpstr>is a LEARNING program (formal or non-formal) that combines the power online digital media with traditional classroom methods to MAKE LEARNING HAPPEN. </vt:lpstr>
      <vt:lpstr>Blended Learning Models</vt:lpstr>
      <vt:lpstr>Rotation model</vt:lpstr>
      <vt:lpstr>Flex model</vt:lpstr>
      <vt:lpstr>A la Carte Model</vt:lpstr>
      <vt:lpstr>PowerPoint Presentation</vt:lpstr>
      <vt:lpstr>Remember ...</vt:lpstr>
      <vt:lpstr>So, Remember ...</vt:lpstr>
      <vt:lpstr>So, Remember ...</vt:lpstr>
      <vt:lpstr>Our future or theirs?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</cp:revision>
  <dcterms:created xsi:type="dcterms:W3CDTF">2017-08-25T16:51:50Z</dcterms:created>
  <dcterms:modified xsi:type="dcterms:W3CDTF">2017-08-25T17:46:21Z</dcterms:modified>
</cp:coreProperties>
</file>