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8" r:id="rId5"/>
    <p:sldId id="257" r:id="rId6"/>
    <p:sldId id="26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9476-1E9B-4D94-A6C5-F7AAD6D5AAF4}" type="datetimeFigureOut">
              <a:rPr lang="id-ID" smtClean="0"/>
              <a:t>15/11/2017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9642-ABBD-4306-A383-6C9428DDEC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39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9476-1E9B-4D94-A6C5-F7AAD6D5AAF4}" type="datetimeFigureOut">
              <a:rPr lang="id-ID" smtClean="0"/>
              <a:t>15/11/2017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9642-ABBD-4306-A383-6C9428DDEC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88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9476-1E9B-4D94-A6C5-F7AAD6D5AAF4}" type="datetimeFigureOut">
              <a:rPr lang="id-ID" smtClean="0"/>
              <a:t>15/11/2017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9642-ABBD-4306-A383-6C9428DDEC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440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9476-1E9B-4D94-A6C5-F7AAD6D5AAF4}" type="datetimeFigureOut">
              <a:rPr lang="id-ID" smtClean="0"/>
              <a:t>15/11/2017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9642-ABBD-4306-A383-6C9428DDEC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40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9476-1E9B-4D94-A6C5-F7AAD6D5AAF4}" type="datetimeFigureOut">
              <a:rPr lang="id-ID" smtClean="0"/>
              <a:t>15/11/2017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9642-ABBD-4306-A383-6C9428DDEC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332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9476-1E9B-4D94-A6C5-F7AAD6D5AAF4}" type="datetimeFigureOut">
              <a:rPr lang="id-ID" smtClean="0"/>
              <a:t>15/11/2017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9642-ABBD-4306-A383-6C9428DDEC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558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9476-1E9B-4D94-A6C5-F7AAD6D5AAF4}" type="datetimeFigureOut">
              <a:rPr lang="id-ID" smtClean="0"/>
              <a:t>15/11/2017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9642-ABBD-4306-A383-6C9428DDEC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393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9476-1E9B-4D94-A6C5-F7AAD6D5AAF4}" type="datetimeFigureOut">
              <a:rPr lang="id-ID" smtClean="0"/>
              <a:t>15/11/2017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9642-ABBD-4306-A383-6C9428DDEC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490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9476-1E9B-4D94-A6C5-F7AAD6D5AAF4}" type="datetimeFigureOut">
              <a:rPr lang="id-ID" smtClean="0"/>
              <a:t>15/11/2017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9642-ABBD-4306-A383-6C9428DDEC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34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9476-1E9B-4D94-A6C5-F7AAD6D5AAF4}" type="datetimeFigureOut">
              <a:rPr lang="id-ID" smtClean="0"/>
              <a:t>15/11/2017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9642-ABBD-4306-A383-6C9428DDEC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516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9476-1E9B-4D94-A6C5-F7AAD6D5AAF4}" type="datetimeFigureOut">
              <a:rPr lang="id-ID" smtClean="0"/>
              <a:t>15/11/2017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9642-ABBD-4306-A383-6C9428DDEC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13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89476-1E9B-4D94-A6C5-F7AAD6D5AAF4}" type="datetimeFigureOut">
              <a:rPr lang="id-ID" smtClean="0"/>
              <a:t>15/11/2017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99642-ABBD-4306-A383-6C9428DDEC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590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www.abs.gov.au/ausstats/abs@.nsf/Lookup/4364.0.55.004Chapter1002011-12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bs.gov.au/ausstats/abs@.nsf/mf/8146.0" TargetMode="External"/><Relationship Id="rId5" Type="http://schemas.openxmlformats.org/officeDocument/2006/relationships/hyperlink" Target="https://www.psychologytoday.com/blog/the-power-prime/201209/children-s-immersion-in-technology-is-shocking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692" y="2481262"/>
            <a:ext cx="8332333" cy="40481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85901" y="214313"/>
            <a:ext cx="90011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 smtClean="0"/>
              <a:t>Greet </a:t>
            </a:r>
            <a:r>
              <a:rPr lang="id-ID" sz="7200" b="1" dirty="0" smtClean="0">
                <a:solidFill>
                  <a:srgbClr val="FF0000"/>
                </a:solidFill>
              </a:rPr>
              <a:t>10</a:t>
            </a:r>
            <a:r>
              <a:rPr lang="id-ID" sz="4800" dirty="0" smtClean="0"/>
              <a:t> people </a:t>
            </a:r>
          </a:p>
          <a:p>
            <a:pPr algn="ctr"/>
            <a:r>
              <a:rPr lang="id-ID" sz="4800" dirty="0" smtClean="0"/>
              <a:t>sitting near you!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19306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1" y="657226"/>
            <a:ext cx="9001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 smtClean="0"/>
              <a:t>Ask the following three questions</a:t>
            </a:r>
            <a:endParaRPr lang="id-ID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48" y="4672012"/>
            <a:ext cx="2744597" cy="18430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1132" y="5017208"/>
            <a:ext cx="4004554" cy="17930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2784" y="4471987"/>
            <a:ext cx="2619375" cy="1743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0548" y="2717661"/>
            <a:ext cx="27445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/>
              <a:t>S</a:t>
            </a:r>
            <a:r>
              <a:rPr lang="id-ID" sz="3600" b="1" dirty="0" smtClean="0"/>
              <a:t>mart phone? </a:t>
            </a:r>
            <a:r>
              <a:rPr lang="id-ID" sz="3600" dirty="0" smtClean="0"/>
              <a:t>How many?</a:t>
            </a:r>
            <a:endParaRPr lang="id-ID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952243" y="2106302"/>
            <a:ext cx="45795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Social media applications </a:t>
            </a:r>
            <a:r>
              <a:rPr lang="id-ID" sz="3600" dirty="0" smtClean="0"/>
              <a:t>in your smart phone? How many -- Actively involved?</a:t>
            </a:r>
            <a:endParaRPr lang="id-ID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531745" y="2106302"/>
            <a:ext cx="31840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Time</a:t>
            </a:r>
            <a:r>
              <a:rPr lang="id-ID" sz="3600" dirty="0" smtClean="0"/>
              <a:t> spent on digital technology and apps/day?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3790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37" y="1624013"/>
            <a:ext cx="2219790" cy="14906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4363" y="414339"/>
            <a:ext cx="10315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 smtClean="0"/>
              <a:t>Share your findings with other groups</a:t>
            </a:r>
            <a:endParaRPr lang="id-ID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3305173" y="1624013"/>
            <a:ext cx="5610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/>
              <a:t>S</a:t>
            </a:r>
            <a:r>
              <a:rPr lang="id-ID" sz="3600" b="1" dirty="0" smtClean="0"/>
              <a:t>mart phone? </a:t>
            </a:r>
            <a:r>
              <a:rPr lang="id-ID" sz="3600" dirty="0" smtClean="0"/>
              <a:t>How many?</a:t>
            </a:r>
            <a:endParaRPr lang="id-ID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145" y="1288256"/>
            <a:ext cx="2114550" cy="2162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137" y="3700463"/>
            <a:ext cx="2488882" cy="1114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95673" y="3501808"/>
            <a:ext cx="5200650" cy="1597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Social media applications</a:t>
            </a:r>
            <a:r>
              <a:rPr lang="id-ID" sz="3600" dirty="0" smtClean="0"/>
              <a:t>? How many?</a:t>
            </a:r>
            <a:endParaRPr lang="id-ID" sz="3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472" y="5089667"/>
            <a:ext cx="2206456" cy="14682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95673" y="5069502"/>
            <a:ext cx="5748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Time</a:t>
            </a:r>
            <a:r>
              <a:rPr lang="id-ID" sz="3600" dirty="0" smtClean="0"/>
              <a:t> spent on digital technology and apps/day?</a:t>
            </a:r>
            <a:endParaRPr lang="id-ID" sz="3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0758" y="4150576"/>
            <a:ext cx="1785937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81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963" y="442913"/>
            <a:ext cx="2667000" cy="1714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2963" y="4471988"/>
            <a:ext cx="2619375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2963" y="2600325"/>
            <a:ext cx="3190875" cy="14287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95313" y="1827908"/>
            <a:ext cx="725328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d-ID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https://www.psychologytoday.com/blog/the-power-prime/201209/children-s-immersion-in-technology-is-shocking</a:t>
            </a:r>
            <a:endParaRPr lang="id-ID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5313" y="2917716"/>
            <a:ext cx="702944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d-ID" sz="2800" u="sng" dirty="0" smtClean="0">
                <a:solidFill>
                  <a:srgbClr val="FF0000"/>
                </a:solidFill>
                <a:latin typeface="inherit"/>
                <a:hlinkClick r:id="rId6"/>
              </a:rPr>
              <a:t>Te</a:t>
            </a:r>
            <a:r>
              <a:rPr lang="en-US" sz="2800" b="0" i="0" u="sng" dirty="0" err="1" smtClean="0">
                <a:solidFill>
                  <a:srgbClr val="FF0000"/>
                </a:solidFill>
                <a:effectLst/>
                <a:latin typeface="inherit"/>
                <a:hlinkClick r:id="rId6"/>
              </a:rPr>
              <a:t>enage</a:t>
            </a:r>
            <a:r>
              <a:rPr lang="en-US" sz="2800" b="0" i="0" u="sng" dirty="0" smtClean="0">
                <a:solidFill>
                  <a:srgbClr val="FF0000"/>
                </a:solidFill>
                <a:effectLst/>
                <a:latin typeface="inherit"/>
                <a:hlinkClick r:id="rId6"/>
              </a:rPr>
              <a:t> internet use (2014–15)</a:t>
            </a:r>
            <a:r>
              <a:rPr lang="en-US" sz="2800" b="0" i="0" dirty="0" smtClean="0">
                <a:solidFill>
                  <a:srgbClr val="454545"/>
                </a:solidFill>
                <a:effectLst/>
                <a:latin typeface="Helvetica Neue"/>
              </a:rPr>
              <a:t> indicate that 15- to 17-year-olds:</a:t>
            </a:r>
            <a:endParaRPr lang="id-ID" sz="2800" b="0" i="0" dirty="0" smtClean="0">
              <a:solidFill>
                <a:srgbClr val="454545"/>
              </a:solidFill>
              <a:effectLst/>
              <a:latin typeface="Helvetica Neue"/>
            </a:endParaRPr>
          </a:p>
          <a:p>
            <a:pPr fontAlgn="base"/>
            <a:endParaRPr lang="id-ID" sz="2800" dirty="0">
              <a:solidFill>
                <a:srgbClr val="454545"/>
              </a:solidFill>
              <a:latin typeface="Helvetica Neue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id-ID" sz="2800" dirty="0" smtClean="0">
                <a:solidFill>
                  <a:srgbClr val="454545"/>
                </a:solidFill>
                <a:latin typeface="inherit"/>
              </a:rPr>
              <a:t>A</a:t>
            </a:r>
            <a:r>
              <a:rPr lang="en-US" sz="2800" b="0" i="0" dirty="0" smtClean="0">
                <a:solidFill>
                  <a:srgbClr val="454545"/>
                </a:solidFill>
                <a:effectLst/>
                <a:latin typeface="inherit"/>
              </a:rPr>
              <a:t>re most likely to use the internet for social networking (91 per cent), entertainment (73 per cent) and formal education activities (73 per cent).</a:t>
            </a:r>
            <a:endParaRPr lang="en-US" sz="2800" b="0" i="0" dirty="0">
              <a:solidFill>
                <a:srgbClr val="454545"/>
              </a:solidFill>
              <a:effectLst/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5313" y="6061676"/>
            <a:ext cx="4775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sng" dirty="0" smtClean="0">
                <a:solidFill>
                  <a:srgbClr val="074568"/>
                </a:solidFill>
                <a:effectLst/>
                <a:latin typeface="Helvetica Neue"/>
                <a:hlinkClick r:id="rId7"/>
              </a:rPr>
              <a:t> </a:t>
            </a:r>
            <a:r>
              <a:rPr lang="id-ID" b="0" i="0" u="sng" dirty="0" smtClean="0">
                <a:solidFill>
                  <a:srgbClr val="074568"/>
                </a:solidFill>
                <a:effectLst/>
                <a:latin typeface="Helvetica Neue"/>
                <a:hlinkClick r:id="rId7"/>
              </a:rPr>
              <a:t>A </a:t>
            </a:r>
            <a:r>
              <a:rPr lang="en-US" b="0" i="0" u="sng" dirty="0" smtClean="0">
                <a:solidFill>
                  <a:srgbClr val="074568"/>
                </a:solidFill>
                <a:effectLst/>
                <a:latin typeface="Helvetica Neue"/>
                <a:hlinkClick r:id="rId7"/>
              </a:rPr>
              <a:t>study by the Australian Bureau of Statistics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66737" y="442913"/>
            <a:ext cx="75771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 average, teenagers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spent more than seven-and-a-half hours a day involved with non-school-related technology. </a:t>
            </a:r>
            <a:r>
              <a:rPr lang="id-ID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(2009)</a:t>
            </a:r>
            <a:endParaRPr lang="id-ID" sz="2800" dirty="0"/>
          </a:p>
        </p:txBody>
      </p:sp>
      <p:sp>
        <p:nvSpPr>
          <p:cNvPr id="12" name="Rectangle 11"/>
          <p:cNvSpPr/>
          <p:nvPr/>
        </p:nvSpPr>
        <p:spPr>
          <a:xfrm>
            <a:off x="595312" y="6409273"/>
            <a:ext cx="9063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https://parents.au.reachout.com/skills-to-build/wellbeing/technology-and-teenagers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668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159" y="279297"/>
            <a:ext cx="809625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1496" y="4377043"/>
            <a:ext cx="7949381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id-ID" sz="2800" dirty="0" smtClean="0"/>
              <a:t>Technology and </a:t>
            </a:r>
            <a:r>
              <a:rPr lang="id-ID" sz="2800" dirty="0" smtClean="0">
                <a:solidFill>
                  <a:srgbClr val="FF0000"/>
                </a:solidFill>
              </a:rPr>
              <a:t>intertwined</a:t>
            </a:r>
            <a:r>
              <a:rPr lang="id-ID" sz="2800" dirty="0" smtClean="0"/>
              <a:t>. I believe when you </a:t>
            </a:r>
            <a:r>
              <a:rPr lang="id-ID" sz="2800" dirty="0" smtClean="0">
                <a:solidFill>
                  <a:srgbClr val="FF0000"/>
                </a:solidFill>
              </a:rPr>
              <a:t>passionately</a:t>
            </a:r>
            <a:r>
              <a:rPr lang="id-ID" sz="2800" dirty="0" smtClean="0"/>
              <a:t> talk abou</a:t>
            </a:r>
            <a:r>
              <a:rPr lang="id-ID" sz="2800" dirty="0" smtClean="0"/>
              <a:t>learning have become </a:t>
            </a:r>
            <a:r>
              <a:rPr lang="id-ID" sz="2800" dirty="0" smtClean="0">
                <a:solidFill>
                  <a:srgbClr val="FF0000"/>
                </a:solidFill>
              </a:rPr>
              <a:t>harmoniously</a:t>
            </a:r>
            <a:r>
              <a:rPr lang="id-ID" sz="2800" dirty="0" smtClean="0"/>
              <a:t> </a:t>
            </a:r>
            <a:r>
              <a:rPr lang="id-ID" sz="2800" dirty="0" smtClean="0"/>
              <a:t>t learning and education, you </a:t>
            </a:r>
            <a:r>
              <a:rPr lang="id-ID" sz="2800" dirty="0" smtClean="0">
                <a:solidFill>
                  <a:srgbClr val="FF0000"/>
                </a:solidFill>
              </a:rPr>
              <a:t>cannot leave behind </a:t>
            </a:r>
            <a:r>
              <a:rPr lang="id-ID" sz="2800" dirty="0" smtClean="0"/>
              <a:t>technology that supports them. </a:t>
            </a:r>
          </a:p>
          <a:p>
            <a:pPr algn="r"/>
            <a:r>
              <a:rPr lang="id-ID" sz="2800" dirty="0" smtClean="0"/>
              <a:t>(Sandra Sembel)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2567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687" y="1014411"/>
            <a:ext cx="8412482" cy="54864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662" y="836612"/>
            <a:ext cx="10515600" cy="1325563"/>
          </a:xfrm>
        </p:spPr>
        <p:txBody>
          <a:bodyPr/>
          <a:lstStyle/>
          <a:p>
            <a:pPr algn="ctr"/>
            <a:r>
              <a:rPr lang="id-ID" dirty="0" smtClean="0"/>
              <a:t>Share your belief about learning and technology with the people around you!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10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141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inherit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Share your belief about learning and technology with the people around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12</cp:revision>
  <dcterms:created xsi:type="dcterms:W3CDTF">2017-11-15T00:56:21Z</dcterms:created>
  <dcterms:modified xsi:type="dcterms:W3CDTF">2017-11-15T02:35:27Z</dcterms:modified>
</cp:coreProperties>
</file>