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7" r:id="rId4"/>
    <p:sldId id="264" r:id="rId5"/>
    <p:sldId id="262" r:id="rId6"/>
    <p:sldId id="258" r:id="rId7"/>
    <p:sldId id="269" r:id="rId8"/>
    <p:sldId id="268" r:id="rId9"/>
    <p:sldId id="270" r:id="rId10"/>
    <p:sldId id="261" r:id="rId11"/>
    <p:sldId id="259" r:id="rId12"/>
    <p:sldId id="260" r:id="rId13"/>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634748-CFC1-4B1C-A17E-C3F447F222B6}"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0A533-F716-491E-B003-D422CFA03814}" type="slidenum">
              <a:rPr lang="en-US" smtClean="0"/>
              <a:t>‹#›</a:t>
            </a:fld>
            <a:endParaRPr lang="en-US"/>
          </a:p>
        </p:txBody>
      </p:sp>
    </p:spTree>
    <p:extLst>
      <p:ext uri="{BB962C8B-B14F-4D97-AF65-F5344CB8AC3E}">
        <p14:creationId xmlns:p14="http://schemas.microsoft.com/office/powerpoint/2010/main" val="320028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34748-CFC1-4B1C-A17E-C3F447F222B6}"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0A533-F716-491E-B003-D422CFA03814}" type="slidenum">
              <a:rPr lang="en-US" smtClean="0"/>
              <a:t>‹#›</a:t>
            </a:fld>
            <a:endParaRPr lang="en-US"/>
          </a:p>
        </p:txBody>
      </p:sp>
    </p:spTree>
    <p:extLst>
      <p:ext uri="{BB962C8B-B14F-4D97-AF65-F5344CB8AC3E}">
        <p14:creationId xmlns:p14="http://schemas.microsoft.com/office/powerpoint/2010/main" val="334864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34748-CFC1-4B1C-A17E-C3F447F222B6}"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0A533-F716-491E-B003-D422CFA03814}" type="slidenum">
              <a:rPr lang="en-US" smtClean="0"/>
              <a:t>‹#›</a:t>
            </a:fld>
            <a:endParaRPr lang="en-US"/>
          </a:p>
        </p:txBody>
      </p:sp>
    </p:spTree>
    <p:extLst>
      <p:ext uri="{BB962C8B-B14F-4D97-AF65-F5344CB8AC3E}">
        <p14:creationId xmlns:p14="http://schemas.microsoft.com/office/powerpoint/2010/main" val="310944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34748-CFC1-4B1C-A17E-C3F447F222B6}"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0A533-F716-491E-B003-D422CFA03814}" type="slidenum">
              <a:rPr lang="en-US" smtClean="0"/>
              <a:t>‹#›</a:t>
            </a:fld>
            <a:endParaRPr lang="en-US"/>
          </a:p>
        </p:txBody>
      </p:sp>
    </p:spTree>
    <p:extLst>
      <p:ext uri="{BB962C8B-B14F-4D97-AF65-F5344CB8AC3E}">
        <p14:creationId xmlns:p14="http://schemas.microsoft.com/office/powerpoint/2010/main" val="412470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634748-CFC1-4B1C-A17E-C3F447F222B6}"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0A533-F716-491E-B003-D422CFA03814}" type="slidenum">
              <a:rPr lang="en-US" smtClean="0"/>
              <a:t>‹#›</a:t>
            </a:fld>
            <a:endParaRPr lang="en-US"/>
          </a:p>
        </p:txBody>
      </p:sp>
    </p:spTree>
    <p:extLst>
      <p:ext uri="{BB962C8B-B14F-4D97-AF65-F5344CB8AC3E}">
        <p14:creationId xmlns:p14="http://schemas.microsoft.com/office/powerpoint/2010/main" val="206061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634748-CFC1-4B1C-A17E-C3F447F222B6}"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0A533-F716-491E-B003-D422CFA03814}" type="slidenum">
              <a:rPr lang="en-US" smtClean="0"/>
              <a:t>‹#›</a:t>
            </a:fld>
            <a:endParaRPr lang="en-US"/>
          </a:p>
        </p:txBody>
      </p:sp>
    </p:spTree>
    <p:extLst>
      <p:ext uri="{BB962C8B-B14F-4D97-AF65-F5344CB8AC3E}">
        <p14:creationId xmlns:p14="http://schemas.microsoft.com/office/powerpoint/2010/main" val="367431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634748-CFC1-4B1C-A17E-C3F447F222B6}"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0A533-F716-491E-B003-D422CFA03814}" type="slidenum">
              <a:rPr lang="en-US" smtClean="0"/>
              <a:t>‹#›</a:t>
            </a:fld>
            <a:endParaRPr lang="en-US"/>
          </a:p>
        </p:txBody>
      </p:sp>
    </p:spTree>
    <p:extLst>
      <p:ext uri="{BB962C8B-B14F-4D97-AF65-F5344CB8AC3E}">
        <p14:creationId xmlns:p14="http://schemas.microsoft.com/office/powerpoint/2010/main" val="357352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634748-CFC1-4B1C-A17E-C3F447F222B6}"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0A533-F716-491E-B003-D422CFA03814}" type="slidenum">
              <a:rPr lang="en-US" smtClean="0"/>
              <a:t>‹#›</a:t>
            </a:fld>
            <a:endParaRPr lang="en-US"/>
          </a:p>
        </p:txBody>
      </p:sp>
    </p:spTree>
    <p:extLst>
      <p:ext uri="{BB962C8B-B14F-4D97-AF65-F5344CB8AC3E}">
        <p14:creationId xmlns:p14="http://schemas.microsoft.com/office/powerpoint/2010/main" val="310428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34748-CFC1-4B1C-A17E-C3F447F222B6}"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0A533-F716-491E-B003-D422CFA03814}" type="slidenum">
              <a:rPr lang="en-US" smtClean="0"/>
              <a:t>‹#›</a:t>
            </a:fld>
            <a:endParaRPr lang="en-US"/>
          </a:p>
        </p:txBody>
      </p:sp>
    </p:spTree>
    <p:extLst>
      <p:ext uri="{BB962C8B-B14F-4D97-AF65-F5344CB8AC3E}">
        <p14:creationId xmlns:p14="http://schemas.microsoft.com/office/powerpoint/2010/main" val="95845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34748-CFC1-4B1C-A17E-C3F447F222B6}"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0A533-F716-491E-B003-D422CFA03814}" type="slidenum">
              <a:rPr lang="en-US" smtClean="0"/>
              <a:t>‹#›</a:t>
            </a:fld>
            <a:endParaRPr lang="en-US"/>
          </a:p>
        </p:txBody>
      </p:sp>
    </p:spTree>
    <p:extLst>
      <p:ext uri="{BB962C8B-B14F-4D97-AF65-F5344CB8AC3E}">
        <p14:creationId xmlns:p14="http://schemas.microsoft.com/office/powerpoint/2010/main" val="24827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34748-CFC1-4B1C-A17E-C3F447F222B6}"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0A533-F716-491E-B003-D422CFA03814}" type="slidenum">
              <a:rPr lang="en-US" smtClean="0"/>
              <a:t>‹#›</a:t>
            </a:fld>
            <a:endParaRPr lang="en-US"/>
          </a:p>
        </p:txBody>
      </p:sp>
    </p:spTree>
    <p:extLst>
      <p:ext uri="{BB962C8B-B14F-4D97-AF65-F5344CB8AC3E}">
        <p14:creationId xmlns:p14="http://schemas.microsoft.com/office/powerpoint/2010/main" val="110448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34748-CFC1-4B1C-A17E-C3F447F222B6}" type="datetimeFigureOut">
              <a:rPr lang="en-US" smtClean="0"/>
              <a:t>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0A533-F716-491E-B003-D422CFA03814}" type="slidenum">
              <a:rPr lang="en-US" smtClean="0"/>
              <a:t>‹#›</a:t>
            </a:fld>
            <a:endParaRPr lang="en-US"/>
          </a:p>
        </p:txBody>
      </p:sp>
    </p:spTree>
    <p:extLst>
      <p:ext uri="{BB962C8B-B14F-4D97-AF65-F5344CB8AC3E}">
        <p14:creationId xmlns:p14="http://schemas.microsoft.com/office/powerpoint/2010/main" val="1239040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woriverscc.org/language-is-gods-gift/#.WGsGt9J97I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beka.com/Resources/Articles/ArticlePDFs/ABBLanggArtinChrstPersp.pdf"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biblia.com/bible/nasb95/Gen%201.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biblia.com/bible/nasb95/Ps%2033.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biblia.com/bible/nasb95/2%20Cor%2010.5"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vindy.com/news/2011/jun/11/language-is-a-gift-of-god-to-man/"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LANGUAGE IS GOD’S GIFT</a:t>
            </a:r>
            <a:endParaRPr lang="en-US" dirty="0"/>
          </a:p>
        </p:txBody>
      </p:sp>
      <p:sp>
        <p:nvSpPr>
          <p:cNvPr id="3" name="Content Placeholder 2"/>
          <p:cNvSpPr>
            <a:spLocks noGrp="1"/>
          </p:cNvSpPr>
          <p:nvPr>
            <p:ph type="subTitle" idx="1"/>
          </p:nvPr>
        </p:nvSpPr>
        <p:spPr/>
        <p:txBody>
          <a:bodyPr/>
          <a:lstStyle/>
          <a:p>
            <a:r>
              <a:rPr lang="en-US" dirty="0" smtClean="0"/>
              <a:t>Source: </a:t>
            </a:r>
            <a:r>
              <a:rPr lang="en-US" dirty="0" smtClean="0">
                <a:hlinkClick r:id="rId2"/>
              </a:rPr>
              <a:t>http://www.tworiverscc.org/language-is-gods-gift/#.WGsGt9J97IU</a:t>
            </a:r>
            <a:endParaRPr lang="en-US" dirty="0" smtClean="0"/>
          </a:p>
          <a:p>
            <a:r>
              <a:rPr lang="en-US" dirty="0" smtClean="0"/>
              <a:t>Accessed, Tuesday, January 3, 2017 @ 09:00 a.m.</a:t>
            </a:r>
          </a:p>
          <a:p>
            <a:endParaRPr lang="en-US" dirty="0" smtClean="0"/>
          </a:p>
          <a:p>
            <a:endParaRPr lang="en-US" dirty="0"/>
          </a:p>
        </p:txBody>
      </p:sp>
    </p:spTree>
    <p:extLst>
      <p:ext uri="{BB962C8B-B14F-4D97-AF65-F5344CB8AC3E}">
        <p14:creationId xmlns:p14="http://schemas.microsoft.com/office/powerpoint/2010/main" val="446989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Babel and Pentecost. The Bible registers two incidents regarding the language of man. One in the Old Testament and the other in the New Testament. The first one is known as, “The Tower of Babylon,” and the other “The Descent of the Holy Spirit.”</a:t>
            </a:r>
          </a:p>
          <a:p>
            <a:r>
              <a:rPr lang="en-US" dirty="0"/>
              <a:t>In the case of Babylon, man is being punished while in Jerusalem, man is given special gifts. </a:t>
            </a:r>
            <a:endParaRPr lang="en-US" dirty="0" smtClean="0"/>
          </a:p>
          <a:p>
            <a:r>
              <a:rPr lang="en-US" dirty="0" smtClean="0"/>
              <a:t>In </a:t>
            </a:r>
            <a:r>
              <a:rPr lang="en-US" dirty="0"/>
              <a:t>both cases, the power comes from the same source — God. </a:t>
            </a:r>
            <a:endParaRPr lang="en-US" dirty="0" smtClean="0"/>
          </a:p>
          <a:p>
            <a:r>
              <a:rPr lang="en-US" dirty="0" smtClean="0"/>
              <a:t>In </a:t>
            </a:r>
            <a:r>
              <a:rPr lang="en-US" dirty="0"/>
              <a:t>both instances, we see man with his limitations. Perhaps the difference is to be looked for and found in the attitudes of the two. </a:t>
            </a:r>
          </a:p>
        </p:txBody>
      </p:sp>
    </p:spTree>
    <p:extLst>
      <p:ext uri="{BB962C8B-B14F-4D97-AF65-F5344CB8AC3E}">
        <p14:creationId xmlns:p14="http://schemas.microsoft.com/office/powerpoint/2010/main" val="1565063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Language Arts in Christian Perspective </a:t>
            </a:r>
            <a:br>
              <a:rPr lang="en-US" dirty="0" smtClean="0"/>
            </a:br>
            <a:r>
              <a:rPr lang="en-US" dirty="0" smtClean="0"/>
              <a:t>by Dr. Laurel Hicks</a:t>
            </a:r>
            <a:endParaRPr lang="en-US" dirty="0"/>
          </a:p>
        </p:txBody>
      </p:sp>
      <p:sp>
        <p:nvSpPr>
          <p:cNvPr id="3" name="Content Placeholder 2"/>
          <p:cNvSpPr>
            <a:spLocks noGrp="1"/>
          </p:cNvSpPr>
          <p:nvPr>
            <p:ph type="subTitle" idx="1"/>
          </p:nvPr>
        </p:nvSpPr>
        <p:spPr/>
        <p:txBody>
          <a:bodyPr/>
          <a:lstStyle/>
          <a:p>
            <a:r>
              <a:rPr lang="en-US" dirty="0" smtClean="0"/>
              <a:t>Source: </a:t>
            </a:r>
            <a:r>
              <a:rPr lang="en-US" dirty="0" smtClean="0">
                <a:hlinkClick r:id="rId2"/>
              </a:rPr>
              <a:t>https://www.abeka.com/Resources/Articles/ArticlePDFs/ABBLanggArtinChrstPersp.pdf</a:t>
            </a:r>
            <a:endParaRPr lang="en-US" dirty="0" smtClean="0"/>
          </a:p>
          <a:p>
            <a:endParaRPr lang="en-US" dirty="0"/>
          </a:p>
        </p:txBody>
      </p:sp>
    </p:spTree>
    <p:extLst>
      <p:ext uri="{BB962C8B-B14F-4D97-AF65-F5344CB8AC3E}">
        <p14:creationId xmlns:p14="http://schemas.microsoft.com/office/powerpoint/2010/main" val="70372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Language is one of God’s greatest gifts to man. It is the single most important factor that binds men together as human beings, and it is one of the most important media that God has chosen to use in His dealings with man.</a:t>
            </a:r>
          </a:p>
          <a:p>
            <a:r>
              <a:rPr lang="en-US" dirty="0" smtClean="0"/>
              <a:t>Martin Luther King, Jr. </a:t>
            </a:r>
          </a:p>
          <a:p>
            <a:pPr marL="457200" lvl="1" indent="0">
              <a:buNone/>
            </a:pPr>
            <a:r>
              <a:rPr lang="en-US" i="1" dirty="0" err="1" smtClean="0"/>
              <a:t>’Twas</a:t>
            </a:r>
            <a:r>
              <a:rPr lang="en-US" i="1" dirty="0" smtClean="0"/>
              <a:t> a special gift of God that speech was given to mankind, for through the Word, and not by force, wisdom governs.</a:t>
            </a:r>
          </a:p>
          <a:p>
            <a:r>
              <a:rPr lang="en-US" dirty="0" smtClean="0"/>
              <a:t>Language is a gift that God gave to no other earthly creature but man</a:t>
            </a:r>
            <a:r>
              <a:rPr lang="en-US" dirty="0" smtClean="0"/>
              <a:t>.</a:t>
            </a:r>
          </a:p>
          <a:p>
            <a:r>
              <a:rPr lang="en-US" dirty="0"/>
              <a:t>Language also permits human beings to relate to God in a way that no other part of creation can. Human language, in fact, originated as the creation of God</a:t>
            </a:r>
            <a:r>
              <a:rPr lang="en-US" dirty="0" smtClean="0"/>
              <a:t>.</a:t>
            </a:r>
            <a:r>
              <a:rPr lang="en-US" dirty="0" smtClean="0"/>
              <a:t> </a:t>
            </a:r>
            <a:endParaRPr lang="en-US" dirty="0" smtClean="0"/>
          </a:p>
          <a:p>
            <a:endParaRPr lang="en-US" dirty="0"/>
          </a:p>
        </p:txBody>
      </p:sp>
    </p:spTree>
    <p:extLst>
      <p:ext uri="{BB962C8B-B14F-4D97-AF65-F5344CB8AC3E}">
        <p14:creationId xmlns:p14="http://schemas.microsoft.com/office/powerpoint/2010/main" val="128527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comes from God. It is a gift of God to us. It actually reflects and reveals Him. </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3433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t>
            </a:r>
            <a:r>
              <a:rPr lang="en-US" i="1" dirty="0"/>
              <a:t>Then God said, ‘Let there be light’; and there was light.”</a:t>
            </a:r>
            <a:r>
              <a:rPr lang="en-US" dirty="0"/>
              <a:t> </a:t>
            </a:r>
            <a:r>
              <a:rPr lang="en-US" dirty="0" smtClean="0">
                <a:hlinkClick r:id="rId2"/>
              </a:rPr>
              <a:t>(</a:t>
            </a:r>
            <a:r>
              <a:rPr lang="en-US" dirty="0">
                <a:hlinkClick r:id="rId2"/>
              </a:rPr>
              <a:t>Genesis </a:t>
            </a:r>
            <a:r>
              <a:rPr lang="en-US" dirty="0" smtClean="0">
                <a:hlinkClick r:id="rId2"/>
              </a:rPr>
              <a:t>1:3</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first time we see God speaking in the history of the world is at creation. </a:t>
            </a:r>
            <a:endParaRPr lang="en-US" dirty="0" smtClean="0"/>
          </a:p>
          <a:p>
            <a:r>
              <a:rPr lang="en-US" dirty="0" smtClean="0"/>
              <a:t>This </a:t>
            </a:r>
            <a:r>
              <a:rPr lang="en-US" dirty="0"/>
              <a:t>simple sentence reveals to us the 3 main aspects of communication. </a:t>
            </a:r>
            <a:endParaRPr lang="en-US" dirty="0" smtClean="0"/>
          </a:p>
          <a:p>
            <a:pPr lvl="1"/>
            <a:r>
              <a:rPr lang="en-US" dirty="0" smtClean="0"/>
              <a:t>We </a:t>
            </a:r>
            <a:r>
              <a:rPr lang="en-US" dirty="0"/>
              <a:t>have the One who </a:t>
            </a:r>
            <a:r>
              <a:rPr lang="en-US" dirty="0" smtClean="0"/>
              <a:t>speaks (God the Father)</a:t>
            </a:r>
          </a:p>
          <a:p>
            <a:pPr lvl="1"/>
            <a:r>
              <a:rPr lang="en-US" dirty="0"/>
              <a:t>W</a:t>
            </a:r>
            <a:r>
              <a:rPr lang="en-US" dirty="0" smtClean="0"/>
              <a:t>e </a:t>
            </a:r>
            <a:r>
              <a:rPr lang="en-US" dirty="0"/>
              <a:t>have the words that are </a:t>
            </a:r>
            <a:r>
              <a:rPr lang="en-US" dirty="0" smtClean="0"/>
              <a:t>spoken (God the Son)</a:t>
            </a:r>
          </a:p>
          <a:p>
            <a:pPr lvl="1"/>
            <a:r>
              <a:rPr lang="en-US" dirty="0"/>
              <a:t>W</a:t>
            </a:r>
            <a:r>
              <a:rPr lang="en-US" dirty="0" smtClean="0"/>
              <a:t>e </a:t>
            </a:r>
            <a:r>
              <a:rPr lang="en-US" dirty="0"/>
              <a:t>have the effects of the </a:t>
            </a:r>
            <a:r>
              <a:rPr lang="en-US" dirty="0" smtClean="0"/>
              <a:t>words (God the Spirit)</a:t>
            </a:r>
            <a:endParaRPr lang="en-US" dirty="0"/>
          </a:p>
          <a:p>
            <a:pPr marL="457200" lvl="1" indent="0">
              <a:buNone/>
            </a:pPr>
            <a:r>
              <a:rPr lang="en-US" dirty="0" smtClean="0"/>
              <a:t>God </a:t>
            </a:r>
            <a:r>
              <a:rPr lang="en-US" dirty="0"/>
              <a:t>the Father is the One who speaks. God the Son is the Word (He is spoken of as the Word in John 1). God the Spirit is associated with the effects of the words spoken.</a:t>
            </a:r>
          </a:p>
          <a:p>
            <a:pPr fontAlgn="base"/>
            <a:r>
              <a:rPr lang="en-US" dirty="0"/>
              <a:t>Those three things are a part of every conversation you have, or article you might read. </a:t>
            </a:r>
            <a:endParaRPr lang="en-US" dirty="0" smtClean="0"/>
          </a:p>
          <a:p>
            <a:pPr marL="914400" lvl="1" indent="-457200" fontAlgn="base">
              <a:buFont typeface="+mj-lt"/>
              <a:buAutoNum type="alphaLcPeriod"/>
            </a:pPr>
            <a:r>
              <a:rPr lang="en-US" dirty="0" smtClean="0"/>
              <a:t>You </a:t>
            </a:r>
            <a:r>
              <a:rPr lang="en-US" dirty="0"/>
              <a:t>have one who is speaking or seeking to communicate. </a:t>
            </a:r>
            <a:endParaRPr lang="en-US" dirty="0" smtClean="0"/>
          </a:p>
          <a:p>
            <a:pPr marL="914400" lvl="1" indent="-457200" fontAlgn="base">
              <a:buFont typeface="+mj-lt"/>
              <a:buAutoNum type="alphaLcPeriod"/>
            </a:pPr>
            <a:r>
              <a:rPr lang="en-US" dirty="0" smtClean="0"/>
              <a:t>You </a:t>
            </a:r>
            <a:r>
              <a:rPr lang="en-US" dirty="0"/>
              <a:t>have actual words being spoken or written. </a:t>
            </a:r>
            <a:endParaRPr lang="en-US" dirty="0" smtClean="0"/>
          </a:p>
          <a:p>
            <a:pPr marL="914400" lvl="1" indent="-457200" fontAlgn="base">
              <a:buFont typeface="+mj-lt"/>
              <a:buAutoNum type="alphaLcPeriod"/>
            </a:pPr>
            <a:r>
              <a:rPr lang="en-US" dirty="0" smtClean="0"/>
              <a:t>Then </a:t>
            </a:r>
            <a:r>
              <a:rPr lang="en-US" dirty="0"/>
              <a:t>you have the effect of those words on those who hear or read them. </a:t>
            </a:r>
            <a:endParaRPr lang="en-US" dirty="0"/>
          </a:p>
          <a:p>
            <a:pPr marL="457200" lvl="1" indent="0" fontAlgn="base">
              <a:buNone/>
            </a:pPr>
            <a:endParaRPr lang="en-US" dirty="0"/>
          </a:p>
          <a:p>
            <a:pPr fontAlgn="base"/>
            <a:r>
              <a:rPr lang="en-US" dirty="0" smtClean="0"/>
              <a:t>Therefore </a:t>
            </a:r>
            <a:r>
              <a:rPr lang="en-US" dirty="0"/>
              <a:t>every conversation you have is a display of the Triune God. As a matter of fact you could not even have that conversation if not for the Triune God. It would be impossible.</a:t>
            </a:r>
          </a:p>
          <a:p>
            <a:endParaRPr lang="en-US" dirty="0"/>
          </a:p>
        </p:txBody>
      </p:sp>
    </p:spTree>
    <p:extLst>
      <p:ext uri="{BB962C8B-B14F-4D97-AF65-F5344CB8AC3E}">
        <p14:creationId xmlns:p14="http://schemas.microsoft.com/office/powerpoint/2010/main" val="13800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That is truly amazing to me. Everyday, all day long, you and I are seeing evidence of the existence of our Creator and Sustainer–even in the simplest of conversations. </a:t>
            </a:r>
            <a:endParaRPr lang="en-US" dirty="0" smtClean="0"/>
          </a:p>
          <a:p>
            <a:pPr marL="0" indent="0">
              <a:buNone/>
            </a:pPr>
            <a:endParaRPr lang="en-US" i="1" dirty="0"/>
          </a:p>
          <a:p>
            <a:r>
              <a:rPr lang="en-US" i="1" dirty="0" smtClean="0"/>
              <a:t>“</a:t>
            </a:r>
            <a:r>
              <a:rPr lang="en-US" i="1" dirty="0"/>
              <a:t>By the word of the LORD the heavens were made, and by the breath of His mouth all their host.” (</a:t>
            </a:r>
            <a:r>
              <a:rPr lang="en-US" i="1" dirty="0">
                <a:hlinkClick r:id="rId2"/>
              </a:rPr>
              <a:t>Psalm 33:6</a:t>
            </a:r>
            <a:r>
              <a:rPr lang="en-US" i="1" dirty="0"/>
              <a:t>)</a:t>
            </a:r>
            <a:endParaRPr lang="en-US" dirty="0"/>
          </a:p>
        </p:txBody>
      </p:sp>
    </p:spTree>
    <p:extLst>
      <p:ext uri="{BB962C8B-B14F-4D97-AF65-F5344CB8AC3E}">
        <p14:creationId xmlns:p14="http://schemas.microsoft.com/office/powerpoint/2010/main" val="355777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924127"/>
            <a:ext cx="10515600" cy="2852737"/>
          </a:xfrm>
        </p:spPr>
        <p:txBody>
          <a:bodyPr>
            <a:normAutofit fontScale="90000"/>
          </a:bodyPr>
          <a:lstStyle/>
          <a:p>
            <a:r>
              <a:rPr lang="en-US" dirty="0">
                <a:hlinkClick r:id="rId2"/>
              </a:rPr>
              <a:t>2 Corinthians 10:5</a:t>
            </a:r>
            <a:r>
              <a:rPr lang="en-US" dirty="0"/>
              <a:t> the Apostle Paul speaks of </a:t>
            </a:r>
            <a:r>
              <a:rPr lang="en-US" i="1" dirty="0"/>
              <a:t>“taking every thought captive to the obedience of Christ</a:t>
            </a:r>
            <a:r>
              <a:rPr lang="en-US" i="1" dirty="0" smtClean="0"/>
              <a:t>.”</a:t>
            </a:r>
            <a:endParaRPr lang="en-US" dirty="0"/>
          </a:p>
        </p:txBody>
      </p:sp>
      <p:sp>
        <p:nvSpPr>
          <p:cNvPr id="3" name="Content Placeholder 2"/>
          <p:cNvSpPr>
            <a:spLocks noGrp="1"/>
          </p:cNvSpPr>
          <p:nvPr>
            <p:ph type="body" idx="1"/>
          </p:nvPr>
        </p:nvSpPr>
        <p:spPr>
          <a:xfrm>
            <a:off x="831850" y="4048550"/>
            <a:ext cx="10515600" cy="1500187"/>
          </a:xfrm>
        </p:spPr>
        <p:txBody>
          <a:bodyPr>
            <a:normAutofit lnSpcReduction="10000"/>
          </a:bodyPr>
          <a:lstStyle/>
          <a:p>
            <a:pPr marL="342900" indent="-342900">
              <a:buFont typeface="Arial" panose="020B0604020202020204" pitchFamily="34" charset="0"/>
              <a:buChar char="•"/>
            </a:pPr>
            <a:r>
              <a:rPr lang="en-US" dirty="0">
                <a:solidFill>
                  <a:schemeClr val="tx1"/>
                </a:solidFill>
              </a:rPr>
              <a:t>I</a:t>
            </a:r>
            <a:r>
              <a:rPr lang="en-US" dirty="0" smtClean="0">
                <a:solidFill>
                  <a:schemeClr val="tx1"/>
                </a:solidFill>
              </a:rPr>
              <a:t>t </a:t>
            </a:r>
            <a:r>
              <a:rPr lang="en-US" dirty="0">
                <a:solidFill>
                  <a:schemeClr val="tx1"/>
                </a:solidFill>
              </a:rPr>
              <a:t>is also a </a:t>
            </a:r>
            <a:r>
              <a:rPr lang="en-US" dirty="0">
                <a:solidFill>
                  <a:srgbClr val="FF0000"/>
                </a:solidFill>
              </a:rPr>
              <a:t>mandate</a:t>
            </a:r>
            <a:r>
              <a:rPr lang="en-US" dirty="0">
                <a:solidFill>
                  <a:schemeClr val="tx1"/>
                </a:solidFill>
              </a:rPr>
              <a:t> to make sure our thoughts, ideas or opinions about every possible subject are being informed by the Word of God</a:t>
            </a:r>
            <a:r>
              <a:rPr lang="en-US" dirty="0" smtClean="0">
                <a:solidFill>
                  <a:schemeClr val="tx1"/>
                </a:solidFill>
              </a:rPr>
              <a:t>.</a:t>
            </a:r>
          </a:p>
          <a:p>
            <a:pPr marL="342900" indent="-342900">
              <a:buFont typeface="Arial" panose="020B0604020202020204" pitchFamily="34" charset="0"/>
              <a:buChar char="•"/>
            </a:pPr>
            <a:r>
              <a:rPr lang="en-US" i="1" dirty="0">
                <a:solidFill>
                  <a:srgbClr val="FF0000"/>
                </a:solidFill>
              </a:rPr>
              <a:t>W</a:t>
            </a:r>
            <a:r>
              <a:rPr lang="en-US" i="1" dirty="0" smtClean="0">
                <a:solidFill>
                  <a:srgbClr val="FF0000"/>
                </a:solidFill>
              </a:rPr>
              <a:t>e </a:t>
            </a:r>
            <a:r>
              <a:rPr lang="en-US" i="1" dirty="0">
                <a:solidFill>
                  <a:srgbClr val="FF0000"/>
                </a:solidFill>
              </a:rPr>
              <a:t>should glorify the Lord with our words, be encouraging, and speak what is honest and truthful</a:t>
            </a:r>
            <a:r>
              <a:rPr lang="en-US" i="1" dirty="0" smtClean="0">
                <a:solidFill>
                  <a:srgbClr val="FF0000"/>
                </a:solidFill>
              </a:rPr>
              <a:t>.</a:t>
            </a:r>
            <a:endParaRPr lang="en-US" i="1" dirty="0" smtClean="0">
              <a:solidFill>
                <a:srgbClr val="FF0000"/>
              </a:solidFill>
            </a:endParaRPr>
          </a:p>
        </p:txBody>
      </p:sp>
    </p:spTree>
    <p:extLst>
      <p:ext uri="{BB962C8B-B14F-4D97-AF65-F5344CB8AC3E}">
        <p14:creationId xmlns:p14="http://schemas.microsoft.com/office/powerpoint/2010/main" val="3380436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Language is </a:t>
            </a:r>
            <a:r>
              <a:rPr lang="en-US" dirty="0" smtClean="0"/>
              <a:t/>
            </a:r>
            <a:br>
              <a:rPr lang="en-US" dirty="0" smtClean="0"/>
            </a:br>
            <a:r>
              <a:rPr lang="en-US" dirty="0" smtClean="0"/>
              <a:t>a </a:t>
            </a:r>
            <a:r>
              <a:rPr lang="en-US" dirty="0"/>
              <a:t>gift of God to man</a:t>
            </a:r>
          </a:p>
        </p:txBody>
      </p:sp>
      <p:sp>
        <p:nvSpPr>
          <p:cNvPr id="3" name="Content Placeholder 2"/>
          <p:cNvSpPr>
            <a:spLocks noGrp="1"/>
          </p:cNvSpPr>
          <p:nvPr>
            <p:ph type="subTitle" idx="1"/>
          </p:nvPr>
        </p:nvSpPr>
        <p:spPr/>
        <p:txBody>
          <a:bodyPr>
            <a:normAutofit lnSpcReduction="10000"/>
          </a:bodyPr>
          <a:lstStyle/>
          <a:p>
            <a:r>
              <a:rPr lang="en-US" dirty="0" smtClean="0"/>
              <a:t>Source: </a:t>
            </a:r>
            <a:r>
              <a:rPr lang="en-US" dirty="0" smtClean="0">
                <a:hlinkClick r:id="rId2"/>
              </a:rPr>
              <a:t>http://www.vindy.com/news/2011/jun/11/language-is-a-gift-of-god-to-man/</a:t>
            </a:r>
            <a:endParaRPr lang="en-US" dirty="0" smtClean="0"/>
          </a:p>
          <a:p>
            <a:r>
              <a:rPr lang="en-US" dirty="0"/>
              <a:t>Published: Sat, June 11, 2011 @ 12:00 a.m</a:t>
            </a:r>
            <a:r>
              <a:rPr lang="en-US" dirty="0" smtClean="0"/>
              <a:t>.</a:t>
            </a:r>
          </a:p>
          <a:p>
            <a:r>
              <a:rPr lang="en-US" dirty="0" smtClean="0"/>
              <a:t>Accessed, Tuesday, January 3, 2017 @09:31 a.m.</a:t>
            </a:r>
            <a:endParaRPr lang="en-US" dirty="0"/>
          </a:p>
        </p:txBody>
      </p:sp>
    </p:spTree>
    <p:extLst>
      <p:ext uri="{BB962C8B-B14F-4D97-AF65-F5344CB8AC3E}">
        <p14:creationId xmlns:p14="http://schemas.microsoft.com/office/powerpoint/2010/main" val="350568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is a Gift of God to man</a:t>
            </a:r>
            <a:endParaRPr lang="en-US" dirty="0"/>
          </a:p>
        </p:txBody>
      </p:sp>
      <p:sp>
        <p:nvSpPr>
          <p:cNvPr id="3" name="Content Placeholder 2"/>
          <p:cNvSpPr>
            <a:spLocks noGrp="1"/>
          </p:cNvSpPr>
          <p:nvPr>
            <p:ph idx="1"/>
          </p:nvPr>
        </p:nvSpPr>
        <p:spPr/>
        <p:txBody>
          <a:bodyPr/>
          <a:lstStyle/>
          <a:p>
            <a:r>
              <a:rPr lang="en-US" dirty="0"/>
              <a:t>As a means of communication, language becomes the servant of the thought of man, and as such is the gift of God to man. </a:t>
            </a:r>
            <a:endParaRPr lang="en-US" dirty="0" smtClean="0"/>
          </a:p>
          <a:p>
            <a:r>
              <a:rPr lang="en-US" dirty="0" smtClean="0"/>
              <a:t>Why </a:t>
            </a:r>
            <a:r>
              <a:rPr lang="en-US" dirty="0"/>
              <a:t>do we say the “gift of God?” Because the giver who gives to man, as we can see from the first Bible story of Adam and Eve, is in a position to also take it away from man. </a:t>
            </a:r>
          </a:p>
        </p:txBody>
      </p:sp>
    </p:spTree>
    <p:extLst>
      <p:ext uri="{BB962C8B-B14F-4D97-AF65-F5344CB8AC3E}">
        <p14:creationId xmlns:p14="http://schemas.microsoft.com/office/powerpoint/2010/main" val="189439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71991" y="62817"/>
            <a:ext cx="9229860" cy="6756546"/>
          </a:xfrm>
          <a:prstGeom prst="rect">
            <a:avLst/>
          </a:prstGeom>
        </p:spPr>
      </p:pic>
      <p:sp>
        <p:nvSpPr>
          <p:cNvPr id="6" name="TextBox 5"/>
          <p:cNvSpPr txBox="1"/>
          <p:nvPr/>
        </p:nvSpPr>
        <p:spPr>
          <a:xfrm>
            <a:off x="289777" y="333274"/>
            <a:ext cx="5479958" cy="646331"/>
          </a:xfrm>
          <a:prstGeom prst="rect">
            <a:avLst/>
          </a:prstGeom>
          <a:solidFill>
            <a:schemeClr val="accent2">
              <a:lumMod val="40000"/>
              <a:lumOff val="60000"/>
            </a:schemeClr>
          </a:solidFill>
          <a:ln>
            <a:noFill/>
          </a:ln>
        </p:spPr>
        <p:txBody>
          <a:bodyPr wrap="square" rtlCol="0">
            <a:spAutoFit/>
          </a:bodyPr>
          <a:lstStyle/>
          <a:p>
            <a:r>
              <a:rPr lang="en-US" sz="3600" b="1" dirty="0" smtClean="0"/>
              <a:t>The Tower of Babylonian</a:t>
            </a:r>
            <a:endParaRPr lang="en-US" sz="3600" b="1" dirty="0"/>
          </a:p>
        </p:txBody>
      </p:sp>
      <p:sp>
        <p:nvSpPr>
          <p:cNvPr id="7" name="Rectangle 6"/>
          <p:cNvSpPr/>
          <p:nvPr/>
        </p:nvSpPr>
        <p:spPr>
          <a:xfrm>
            <a:off x="289777" y="1134955"/>
            <a:ext cx="5479958" cy="3785652"/>
          </a:xfrm>
          <a:prstGeom prst="rect">
            <a:avLst/>
          </a:prstGeom>
          <a:solidFill>
            <a:schemeClr val="bg1"/>
          </a:solidFill>
        </p:spPr>
        <p:txBody>
          <a:bodyPr wrap="square">
            <a:spAutoFit/>
          </a:bodyPr>
          <a:lstStyle/>
          <a:p>
            <a:r>
              <a:rPr lang="en-US" sz="2400" dirty="0" smtClean="0"/>
              <a:t>God </a:t>
            </a:r>
            <a:r>
              <a:rPr lang="en-US" sz="2400" dirty="0"/>
              <a:t>mixed the Babylonians language so that they couldn’t understand each other. For instance, as the builders began their work on the building site they failed to understand each other. They talked but their words did not make sense, and the more they talked the less they understood each other. All action and toil failed to come to fruition. Talk without sense is empty talk, as we can see in our time. </a:t>
            </a:r>
          </a:p>
        </p:txBody>
      </p:sp>
      <p:sp>
        <p:nvSpPr>
          <p:cNvPr id="8" name="Rectangle 7"/>
          <p:cNvSpPr/>
          <p:nvPr/>
        </p:nvSpPr>
        <p:spPr>
          <a:xfrm>
            <a:off x="328413" y="5075957"/>
            <a:ext cx="1710725" cy="369332"/>
          </a:xfrm>
          <a:prstGeom prst="rect">
            <a:avLst/>
          </a:prstGeom>
        </p:spPr>
        <p:txBody>
          <a:bodyPr wrap="none">
            <a:spAutoFit/>
          </a:bodyPr>
          <a:lstStyle/>
          <a:p>
            <a:r>
              <a:rPr lang="en-US" dirty="0"/>
              <a:t>(Genesis 11:3-7)</a:t>
            </a:r>
            <a:endParaRPr lang="en-US" dirty="0">
              <a:effectLst/>
            </a:endParaRPr>
          </a:p>
        </p:txBody>
      </p:sp>
    </p:spTree>
    <p:extLst>
      <p:ext uri="{BB962C8B-B14F-4D97-AF65-F5344CB8AC3E}">
        <p14:creationId xmlns:p14="http://schemas.microsoft.com/office/powerpoint/2010/main" val="879339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38660" y="181760"/>
            <a:ext cx="8637996" cy="6495237"/>
          </a:xfrm>
          <a:prstGeom prst="rect">
            <a:avLst/>
          </a:prstGeom>
        </p:spPr>
      </p:pic>
      <p:sp>
        <p:nvSpPr>
          <p:cNvPr id="3" name="TextBox 2"/>
          <p:cNvSpPr txBox="1"/>
          <p:nvPr/>
        </p:nvSpPr>
        <p:spPr>
          <a:xfrm>
            <a:off x="289777" y="333274"/>
            <a:ext cx="5479958" cy="646331"/>
          </a:xfrm>
          <a:prstGeom prst="rect">
            <a:avLst/>
          </a:prstGeom>
          <a:solidFill>
            <a:schemeClr val="accent2">
              <a:lumMod val="40000"/>
              <a:lumOff val="60000"/>
            </a:schemeClr>
          </a:solidFill>
          <a:ln>
            <a:noFill/>
          </a:ln>
        </p:spPr>
        <p:txBody>
          <a:bodyPr wrap="square" rtlCol="0">
            <a:spAutoFit/>
          </a:bodyPr>
          <a:lstStyle/>
          <a:p>
            <a:r>
              <a:rPr lang="en-US" sz="3600" b="1" dirty="0" smtClean="0"/>
              <a:t>The Pentecost</a:t>
            </a:r>
            <a:endParaRPr lang="en-US" sz="3600" b="1" dirty="0"/>
          </a:p>
        </p:txBody>
      </p:sp>
      <p:sp>
        <p:nvSpPr>
          <p:cNvPr id="4" name="Rectangle 3"/>
          <p:cNvSpPr/>
          <p:nvPr/>
        </p:nvSpPr>
        <p:spPr>
          <a:xfrm>
            <a:off x="240407" y="1176966"/>
            <a:ext cx="5529328" cy="3046988"/>
          </a:xfrm>
          <a:prstGeom prst="rect">
            <a:avLst/>
          </a:prstGeom>
          <a:solidFill>
            <a:schemeClr val="bg1"/>
          </a:solidFill>
        </p:spPr>
        <p:txBody>
          <a:bodyPr wrap="square">
            <a:spAutoFit/>
          </a:bodyPr>
          <a:lstStyle/>
          <a:p>
            <a:r>
              <a:rPr lang="en-US" sz="2400" dirty="0"/>
              <a:t>In the case of Pentecost we read,”... and they began to speak in foreign tongues, even as the Holy Spirit prompted them to speak... and when this sound was heard, the multitude gathered and were bewildered in mind, because each heard them speaking in his own language” (Acts: 2:3-7). </a:t>
            </a:r>
          </a:p>
        </p:txBody>
      </p:sp>
    </p:spTree>
    <p:extLst>
      <p:ext uri="{BB962C8B-B14F-4D97-AF65-F5344CB8AC3E}">
        <p14:creationId xmlns:p14="http://schemas.microsoft.com/office/powerpoint/2010/main" val="3885830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848</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LANGUAGE IS GOD’S GIFT</vt:lpstr>
      <vt:lpstr>Language comes from God. It is a gift of God to us. It actually reflects and reveals Him. </vt:lpstr>
      <vt:lpstr>“Then God said, ‘Let there be light’; and there was light.” (Genesis 1:3)</vt:lpstr>
      <vt:lpstr>PowerPoint Presentation</vt:lpstr>
      <vt:lpstr>2 Corinthians 10:5 the Apostle Paul speaks of “taking every thought captive to the obedience of Christ.”</vt:lpstr>
      <vt:lpstr>Language is  a gift of God to man</vt:lpstr>
      <vt:lpstr>Language is a Gift of God to man</vt:lpstr>
      <vt:lpstr>PowerPoint Presentation</vt:lpstr>
      <vt:lpstr>PowerPoint Presentation</vt:lpstr>
      <vt:lpstr>PowerPoint Presentation</vt:lpstr>
      <vt:lpstr>Language Arts in Christian Perspective  by Dr. Laurel Hicks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Sembel</dc:creator>
  <cp:lastModifiedBy>Sandra Sembel</cp:lastModifiedBy>
  <cp:revision>10</cp:revision>
  <cp:lastPrinted>2017-01-03T02:52:57Z</cp:lastPrinted>
  <dcterms:created xsi:type="dcterms:W3CDTF">2017-01-03T02:30:38Z</dcterms:created>
  <dcterms:modified xsi:type="dcterms:W3CDTF">2017-01-04T09:10:34Z</dcterms:modified>
</cp:coreProperties>
</file>